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76" r:id="rId4"/>
    <p:sldId id="259" r:id="rId5"/>
    <p:sldId id="292" r:id="rId6"/>
    <p:sldId id="263" r:id="rId7"/>
    <p:sldId id="268" r:id="rId8"/>
    <p:sldId id="269" r:id="rId9"/>
    <p:sldId id="270" r:id="rId10"/>
    <p:sldId id="282" r:id="rId11"/>
    <p:sldId id="258" r:id="rId12"/>
    <p:sldId id="281" r:id="rId13"/>
    <p:sldId id="280" r:id="rId14"/>
    <p:sldId id="261" r:id="rId15"/>
    <p:sldId id="288" r:id="rId16"/>
    <p:sldId id="284" r:id="rId17"/>
    <p:sldId id="286" r:id="rId18"/>
    <p:sldId id="287" r:id="rId19"/>
    <p:sldId id="290" r:id="rId20"/>
    <p:sldId id="291" r:id="rId21"/>
    <p:sldId id="26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222E"/>
    <a:srgbClr val="F7F7F7"/>
    <a:srgbClr val="0E1126"/>
    <a:srgbClr val="4F90A6"/>
    <a:srgbClr val="D6E5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/>
    <p:restoredTop sz="94648"/>
  </p:normalViewPr>
  <p:slideViewPr>
    <p:cSldViewPr snapToGrid="0">
      <p:cViewPr>
        <p:scale>
          <a:sx n="95" d="100"/>
          <a:sy n="95" d="100"/>
        </p:scale>
        <p:origin x="1048" y="648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FFF54-9F23-8F45-8966-084C381F78F5}" type="datetimeFigureOut">
              <a:rPr lang="en-US" smtClean="0"/>
              <a:t>4/2/24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46838-3DB2-2749-8A4E-C63F1E65C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88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789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65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90C4F-997C-BD4C-960C-7631CF3433F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612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90C4F-997C-BD4C-960C-7631CF3433F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836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Palatino" pitchFamily="2" charset="77"/>
                <a:ea typeface="Palatino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24005-64D6-B943-A245-567AE1EAC3BF}" type="datetime1">
              <a:rPr lang="en-CA" smtClean="0"/>
              <a:t>2024-04-02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150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3A785-6FE8-7349-8FEA-1F6B8F4D900A}" type="datetime1">
              <a:rPr lang="en-CA" smtClean="0"/>
              <a:t>2024-04-02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6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4216A-511C-514B-A941-F36B830F3AF2}" type="datetime1">
              <a:rPr lang="en-CA" smtClean="0"/>
              <a:t>2024-04-02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03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9E0A5-8CF2-8B4E-AF54-D48B79653D76}" type="datetime1">
              <a:rPr lang="en-CA" smtClean="0"/>
              <a:t>2024-04-02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215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55A1C-4763-B843-A8CE-D4A389C24F99}" type="datetime1">
              <a:rPr lang="en-CA" smtClean="0"/>
              <a:t>2024-04-02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74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C498D-665E-4A41-9D35-60D0EFBCB13D}" type="datetime1">
              <a:rPr lang="en-CA" smtClean="0"/>
              <a:t>2024-04-02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335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3921-2935-4344-A785-81469387A82C}" type="datetime1">
              <a:rPr lang="en-CA" smtClean="0"/>
              <a:t>2024-04-02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52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8E355-DAFB-B447-B1F2-7E0BEB8DAD1B}" type="datetime1">
              <a:rPr lang="en-CA" smtClean="0"/>
              <a:t>2024-04-02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0E1126"/>
                </a:solidFill>
              </a:defRPr>
            </a:lvl1pPr>
          </a:lstStyle>
          <a:p>
            <a:fld id="{74E4394F-46CC-EE4E-AD20-96A99937E7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02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46B4-969E-E348-A206-98D4BED1A4D8}" type="datetime1">
              <a:rPr lang="en-CA" smtClean="0"/>
              <a:t>2024-04-02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535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C7C25-AAB0-974B-B63C-302489CAD230}" type="datetime1">
              <a:rPr lang="en-CA" smtClean="0"/>
              <a:t>2024-04-02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2A018-F3CE-E24E-A6C6-2384967E9F61}" type="datetime1">
              <a:rPr lang="en-CA" smtClean="0"/>
              <a:t>2024-04-02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26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F22D64-0BAE-6C49-9D3B-793B8C3A76C0}" type="datetime1">
              <a:rPr lang="en-CA" smtClean="0"/>
              <a:t>2024-04-02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4880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0E1126"/>
                </a:solidFill>
              </a:defRPr>
            </a:lvl1pPr>
          </a:lstStyle>
          <a:p>
            <a:fld id="{74E4394F-46CC-EE4E-AD20-96A99937E7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6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sv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0" Type="http://schemas.openxmlformats.org/officeDocument/2006/relationships/image" Target="../media/image32.svg"/><Relationship Id="rId4" Type="http://schemas.openxmlformats.org/officeDocument/2006/relationships/image" Target="../media/image26.svg"/><Relationship Id="rId9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2.jpe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png"/><Relationship Id="rId16" Type="http://schemas.openxmlformats.org/officeDocument/2006/relationships/image" Target="../media/image23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moke in a dark blue background&#10;&#10;Description automatically generated">
            <a:extLst>
              <a:ext uri="{FF2B5EF4-FFF2-40B4-BE49-F238E27FC236}">
                <a16:creationId xmlns:a16="http://schemas.microsoft.com/office/drawing/2014/main" id="{E3989E79-BEAD-6111-3011-53555CB3B6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25" t="35799" r="16062" b="23917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13DFBC2-3C8C-E784-D414-A6A413588665}"/>
              </a:ext>
            </a:extLst>
          </p:cNvPr>
          <p:cNvSpPr/>
          <p:nvPr/>
        </p:nvSpPr>
        <p:spPr>
          <a:xfrm>
            <a:off x="1665514" y="1445819"/>
            <a:ext cx="8860972" cy="3966359"/>
          </a:xfrm>
          <a:prstGeom prst="rect">
            <a:avLst/>
          </a:prstGeom>
          <a:solidFill>
            <a:srgbClr val="0222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Photosynthetic Adaptations of Polar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P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hytoplankton to Extreme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L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ow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L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ight</a:t>
            </a:r>
          </a:p>
          <a:p>
            <a:pPr algn="ctr"/>
            <a:endParaRPr lang="en-CA" sz="2800" dirty="0">
              <a:solidFill>
                <a:srgbClr val="F7F7F7"/>
              </a:solidFill>
              <a:effectLst/>
              <a:latin typeface="Palatino" pitchFamily="2" charset="77"/>
              <a:ea typeface="Palatino" pitchFamily="2" charset="77"/>
            </a:endParaRPr>
          </a:p>
          <a:p>
            <a:pPr algn="ctr"/>
            <a:r>
              <a:rPr lang="en-CA" sz="28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Natasha Madeleine Ryan </a:t>
            </a:r>
          </a:p>
          <a:p>
            <a:pPr algn="ctr"/>
            <a:r>
              <a:rPr lang="en-CA" sz="20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Supervised By Dr. Douglas A. Campbell</a:t>
            </a:r>
            <a:endParaRPr lang="en-CA" sz="2000" dirty="0">
              <a:solidFill>
                <a:srgbClr val="F7F7F7"/>
              </a:solidFill>
              <a:effectLst/>
              <a:latin typeface="Palatino" pitchFamily="2" charset="77"/>
              <a:ea typeface="Palatino" pitchFamily="2" charset="77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0770D68-C5BE-7458-92E9-CFBA4D0CA9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372" y="62386"/>
            <a:ext cx="2253813" cy="60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15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rc 51">
            <a:extLst>
              <a:ext uri="{FF2B5EF4-FFF2-40B4-BE49-F238E27FC236}">
                <a16:creationId xmlns:a16="http://schemas.microsoft.com/office/drawing/2014/main" id="{EFC319A8-CF36-6080-424C-91D16460DF76}"/>
              </a:ext>
            </a:extLst>
          </p:cNvPr>
          <p:cNvSpPr/>
          <p:nvPr/>
        </p:nvSpPr>
        <p:spPr>
          <a:xfrm>
            <a:off x="2828362" y="3847827"/>
            <a:ext cx="6290457" cy="3010173"/>
          </a:xfrm>
          <a:prstGeom prst="arc">
            <a:avLst>
              <a:gd name="adj1" fmla="val 16146850"/>
              <a:gd name="adj2" fmla="val 20678192"/>
            </a:avLst>
          </a:prstGeom>
          <a:ln w="25400" cap="rnd">
            <a:solidFill>
              <a:schemeClr val="tx1"/>
            </a:solidFill>
            <a:prstDash val="sysDot"/>
            <a:round/>
            <a:headEnd type="arrow" w="lg" len="sm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53" name="Text Box 23">
            <a:extLst>
              <a:ext uri="{FF2B5EF4-FFF2-40B4-BE49-F238E27FC236}">
                <a16:creationId xmlns:a16="http://schemas.microsoft.com/office/drawing/2014/main" id="{5596E31B-42E6-A459-60CD-4000DB504123}"/>
              </a:ext>
            </a:extLst>
          </p:cNvPr>
          <p:cNvSpPr txBox="1">
            <a:spLocks/>
          </p:cNvSpPr>
          <p:nvPr/>
        </p:nvSpPr>
        <p:spPr>
          <a:xfrm>
            <a:off x="2624338" y="4729714"/>
            <a:ext cx="1415629" cy="1418858"/>
          </a:xfrm>
          <a:prstGeom prst="rect">
            <a:avLst/>
          </a:prstGeom>
          <a:noFill/>
          <a:ln w="6350">
            <a:noFill/>
          </a:ln>
        </p:spPr>
        <p:txBody>
          <a:bodyPr rot="0" spcFirstLastPara="1" vert="horz" wrap="square" lIns="91440" tIns="45720" rIns="91440" bIns="45720" numCol="1" spcCol="0" rtlCol="0" fromWordArt="0" anchor="t" anchorCtr="0" forceAA="0" compatLnSpc="1">
            <a:prstTxWarp prst="textArchDown">
              <a:avLst>
                <a:gd name="adj" fmla="val 162071"/>
              </a:avLst>
            </a:prstTxWarp>
            <a:noAutofit/>
          </a:bodyPr>
          <a:lstStyle/>
          <a:p>
            <a:pPr algn="ctr"/>
            <a:r>
              <a:rPr lang="en-CA" sz="1400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Photosystem II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E0B0BE7-9364-182B-FF1D-0A10E07DD154}"/>
              </a:ext>
            </a:extLst>
          </p:cNvPr>
          <p:cNvSpPr>
            <a:spLocks/>
          </p:cNvSpPr>
          <p:nvPr/>
        </p:nvSpPr>
        <p:spPr>
          <a:xfrm>
            <a:off x="2841747" y="4914252"/>
            <a:ext cx="986400" cy="986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</a:t>
            </a:r>
            <a:r>
              <a:rPr lang="en-CA" kern="100" baseline="-250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680</a:t>
            </a:r>
            <a:endParaRPr lang="en-CA" sz="1050" kern="100" dirty="0">
              <a:solidFill>
                <a:srgbClr val="000000"/>
              </a:solidFill>
              <a:effectLst/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C42D47A-A103-7ADC-0986-47DE3DFFEC4F}"/>
              </a:ext>
            </a:extLst>
          </p:cNvPr>
          <p:cNvCxnSpPr>
            <a:cxnSpLocks/>
          </p:cNvCxnSpPr>
          <p:nvPr/>
        </p:nvCxnSpPr>
        <p:spPr>
          <a:xfrm>
            <a:off x="3331563" y="2487500"/>
            <a:ext cx="0" cy="2203070"/>
          </a:xfrm>
          <a:prstGeom prst="line">
            <a:avLst/>
          </a:prstGeom>
          <a:ln w="25400" cap="rnd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955A32E8-9BBC-C04F-FA9D-F2A82612AF5D}"/>
              </a:ext>
            </a:extLst>
          </p:cNvPr>
          <p:cNvSpPr>
            <a:spLocks/>
          </p:cNvSpPr>
          <p:nvPr/>
        </p:nvSpPr>
        <p:spPr>
          <a:xfrm>
            <a:off x="2872287" y="1382379"/>
            <a:ext cx="986400" cy="986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</a:t>
            </a:r>
            <a:r>
              <a:rPr lang="en-CA" kern="100" baseline="-250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680</a:t>
            </a:r>
            <a:r>
              <a:rPr lang="en-CA" kern="100" baseline="300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+</a:t>
            </a:r>
            <a:endParaRPr lang="en-CA" sz="1050" kern="100" dirty="0">
              <a:solidFill>
                <a:srgbClr val="000000"/>
              </a:solidFill>
              <a:effectLst/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96B10D6-CF17-114F-8B21-8CCFCE273265}"/>
              </a:ext>
            </a:extLst>
          </p:cNvPr>
          <p:cNvCxnSpPr/>
          <p:nvPr/>
        </p:nvCxnSpPr>
        <p:spPr>
          <a:xfrm flipV="1">
            <a:off x="2608140" y="2560740"/>
            <a:ext cx="489043" cy="216941"/>
          </a:xfrm>
          <a:prstGeom prst="straightConnector1">
            <a:avLst/>
          </a:prstGeom>
          <a:ln w="25400" cap="rnd">
            <a:solidFill>
              <a:schemeClr val="tx1"/>
            </a:solidFill>
            <a:prstDash val="sysDash"/>
            <a:headEnd type="none" w="lg" len="lg"/>
            <a:tailEnd type="non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 Box 4">
            <a:extLst>
              <a:ext uri="{FF2B5EF4-FFF2-40B4-BE49-F238E27FC236}">
                <a16:creationId xmlns:a16="http://schemas.microsoft.com/office/drawing/2014/main" id="{579B6FA3-5EE8-31D5-712C-5374C4D4184B}"/>
              </a:ext>
            </a:extLst>
          </p:cNvPr>
          <p:cNvSpPr txBox="1"/>
          <p:nvPr/>
        </p:nvSpPr>
        <p:spPr>
          <a:xfrm>
            <a:off x="1772473" y="2686565"/>
            <a:ext cx="835668" cy="399751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sz="1600" kern="10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ChlF</a:t>
            </a:r>
          </a:p>
        </p:txBody>
      </p:sp>
      <p:sp>
        <p:nvSpPr>
          <p:cNvPr id="59" name="Lightning Bolt 58">
            <a:extLst>
              <a:ext uri="{FF2B5EF4-FFF2-40B4-BE49-F238E27FC236}">
                <a16:creationId xmlns:a16="http://schemas.microsoft.com/office/drawing/2014/main" id="{DF182655-9ECC-0499-EF8F-1D574D65D804}"/>
              </a:ext>
            </a:extLst>
          </p:cNvPr>
          <p:cNvSpPr/>
          <p:nvPr/>
        </p:nvSpPr>
        <p:spPr>
          <a:xfrm rot="20862577">
            <a:off x="1541435" y="4345231"/>
            <a:ext cx="993935" cy="841425"/>
          </a:xfrm>
          <a:prstGeom prst="lightningBolt">
            <a:avLst/>
          </a:prstGeom>
          <a:solidFill>
            <a:srgbClr val="013D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60" name="Lightning Bolt 59">
            <a:extLst>
              <a:ext uri="{FF2B5EF4-FFF2-40B4-BE49-F238E27FC236}">
                <a16:creationId xmlns:a16="http://schemas.microsoft.com/office/drawing/2014/main" id="{6225B909-A259-5BC9-23BE-B9ECC066B1EC}"/>
              </a:ext>
            </a:extLst>
          </p:cNvPr>
          <p:cNvSpPr/>
          <p:nvPr/>
        </p:nvSpPr>
        <p:spPr>
          <a:xfrm rot="19178002">
            <a:off x="1298266" y="4837518"/>
            <a:ext cx="993935" cy="841425"/>
          </a:xfrm>
          <a:prstGeom prst="lightningBolt">
            <a:avLst/>
          </a:prstGeom>
          <a:solidFill>
            <a:srgbClr val="385D9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61" name="Lightning Bolt 60">
            <a:extLst>
              <a:ext uri="{FF2B5EF4-FFF2-40B4-BE49-F238E27FC236}">
                <a16:creationId xmlns:a16="http://schemas.microsoft.com/office/drawing/2014/main" id="{D7D5340E-7779-6590-549D-2CB0EA0026CC}"/>
              </a:ext>
            </a:extLst>
          </p:cNvPr>
          <p:cNvSpPr/>
          <p:nvPr/>
        </p:nvSpPr>
        <p:spPr>
          <a:xfrm rot="17759586">
            <a:off x="1419934" y="5174764"/>
            <a:ext cx="763074" cy="1095990"/>
          </a:xfrm>
          <a:prstGeom prst="lightningBolt">
            <a:avLst/>
          </a:prstGeom>
          <a:solidFill>
            <a:srgbClr val="3197A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62" name="Lightning Bolt 61">
            <a:extLst>
              <a:ext uri="{FF2B5EF4-FFF2-40B4-BE49-F238E27FC236}">
                <a16:creationId xmlns:a16="http://schemas.microsoft.com/office/drawing/2014/main" id="{F44ABE75-F6B7-EB78-CD8B-F5EAC4D0291F}"/>
              </a:ext>
            </a:extLst>
          </p:cNvPr>
          <p:cNvSpPr/>
          <p:nvPr/>
        </p:nvSpPr>
        <p:spPr>
          <a:xfrm rot="16200000">
            <a:off x="1677671" y="5631278"/>
            <a:ext cx="763074" cy="1095990"/>
          </a:xfrm>
          <a:prstGeom prst="lightningBolt">
            <a:avLst/>
          </a:prstGeom>
          <a:solidFill>
            <a:srgbClr val="9FD4C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63" name="Text Box 4">
            <a:extLst>
              <a:ext uri="{FF2B5EF4-FFF2-40B4-BE49-F238E27FC236}">
                <a16:creationId xmlns:a16="http://schemas.microsoft.com/office/drawing/2014/main" id="{03942533-0FAC-5ADF-1ED6-5AF187D1F6D2}"/>
              </a:ext>
            </a:extLst>
          </p:cNvPr>
          <p:cNvSpPr txBox="1"/>
          <p:nvPr/>
        </p:nvSpPr>
        <p:spPr>
          <a:xfrm>
            <a:off x="1638498" y="4382803"/>
            <a:ext cx="313470" cy="307767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sz="1400" kern="100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</a:t>
            </a:r>
            <a:endParaRPr lang="en-CA" sz="1050" kern="100" dirty="0">
              <a:solidFill>
                <a:schemeClr val="bg1"/>
              </a:solidFill>
              <a:effectLst/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4" name="Text Box 4">
            <a:extLst>
              <a:ext uri="{FF2B5EF4-FFF2-40B4-BE49-F238E27FC236}">
                <a16:creationId xmlns:a16="http://schemas.microsoft.com/office/drawing/2014/main" id="{3717A59A-518F-A03A-9767-ED95E2B2CA45}"/>
              </a:ext>
            </a:extLst>
          </p:cNvPr>
          <p:cNvSpPr txBox="1"/>
          <p:nvPr/>
        </p:nvSpPr>
        <p:spPr>
          <a:xfrm>
            <a:off x="1316810" y="4999720"/>
            <a:ext cx="313470" cy="307767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sz="1400" kern="100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2</a:t>
            </a:r>
            <a:endParaRPr lang="en-CA" sz="1050" kern="100" dirty="0">
              <a:solidFill>
                <a:schemeClr val="bg1"/>
              </a:solidFill>
              <a:effectLst/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5" name="Text Box 4">
            <a:extLst>
              <a:ext uri="{FF2B5EF4-FFF2-40B4-BE49-F238E27FC236}">
                <a16:creationId xmlns:a16="http://schemas.microsoft.com/office/drawing/2014/main" id="{805CC1E6-F8FE-A781-2A45-818452C415CA}"/>
              </a:ext>
            </a:extLst>
          </p:cNvPr>
          <p:cNvSpPr txBox="1"/>
          <p:nvPr/>
        </p:nvSpPr>
        <p:spPr>
          <a:xfrm>
            <a:off x="1270765" y="5523445"/>
            <a:ext cx="313470" cy="307767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sz="1400" kern="100" dirty="0">
                <a:solidFill>
                  <a:schemeClr val="bg1"/>
                </a:solidFill>
                <a:effectLst>
                  <a:glow rad="101600">
                    <a:srgbClr val="3197A7">
                      <a:alpha val="40000"/>
                    </a:srgbClr>
                  </a:glow>
                </a:effectLst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3</a:t>
            </a:r>
            <a:endParaRPr lang="en-CA" sz="1050" kern="100" dirty="0">
              <a:solidFill>
                <a:schemeClr val="bg1"/>
              </a:solidFill>
              <a:effectLst>
                <a:glow rad="101600">
                  <a:srgbClr val="3197A7">
                    <a:alpha val="40000"/>
                  </a:srgbClr>
                </a:glow>
              </a:effectLst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6" name="Text Box 4">
            <a:extLst>
              <a:ext uri="{FF2B5EF4-FFF2-40B4-BE49-F238E27FC236}">
                <a16:creationId xmlns:a16="http://schemas.microsoft.com/office/drawing/2014/main" id="{CC832BC4-DA1A-3526-7E85-E92D78F16097}"/>
              </a:ext>
            </a:extLst>
          </p:cNvPr>
          <p:cNvSpPr txBox="1"/>
          <p:nvPr/>
        </p:nvSpPr>
        <p:spPr>
          <a:xfrm>
            <a:off x="1563142" y="6137544"/>
            <a:ext cx="313470" cy="307767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sz="1400" kern="100" dirty="0">
                <a:solidFill>
                  <a:schemeClr val="bg1"/>
                </a:solidFill>
                <a:effectLst>
                  <a:glow rad="101600">
                    <a:srgbClr val="9FD4C1">
                      <a:alpha val="60000"/>
                    </a:srgbClr>
                  </a:glow>
                </a:effectLst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4</a:t>
            </a:r>
            <a:endParaRPr lang="en-CA" sz="1050" kern="100" dirty="0">
              <a:solidFill>
                <a:schemeClr val="bg1"/>
              </a:solidFill>
              <a:effectLst>
                <a:glow rad="101600">
                  <a:srgbClr val="9FD4C1">
                    <a:alpha val="60000"/>
                  </a:srgbClr>
                </a:glow>
              </a:effectLst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7" name="Text Box 4">
            <a:extLst>
              <a:ext uri="{FF2B5EF4-FFF2-40B4-BE49-F238E27FC236}">
                <a16:creationId xmlns:a16="http://schemas.microsoft.com/office/drawing/2014/main" id="{AF4B2A1E-8874-AB6A-26F8-C14B60C26303}"/>
              </a:ext>
            </a:extLst>
          </p:cNvPr>
          <p:cNvSpPr txBox="1"/>
          <p:nvPr/>
        </p:nvSpPr>
        <p:spPr>
          <a:xfrm>
            <a:off x="6315882" y="2343272"/>
            <a:ext cx="632967" cy="321073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sz="1600" kern="100" dirty="0">
                <a:solidFill>
                  <a:srgbClr val="000000"/>
                </a:solidFill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Q</a:t>
            </a:r>
            <a:r>
              <a:rPr lang="en-CA" sz="1600" kern="100" baseline="-25000" dirty="0">
                <a:solidFill>
                  <a:srgbClr val="000000"/>
                </a:solidFill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</a:t>
            </a:r>
            <a:endParaRPr lang="en-CA" sz="1600" kern="100" dirty="0">
              <a:solidFill>
                <a:srgbClr val="000000"/>
              </a:solidFill>
              <a:effectLst/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8" name="Text Box 4">
            <a:extLst>
              <a:ext uri="{FF2B5EF4-FFF2-40B4-BE49-F238E27FC236}">
                <a16:creationId xmlns:a16="http://schemas.microsoft.com/office/drawing/2014/main" id="{ABAD97FC-D0D9-C94C-EE5E-B19A4515FB91}"/>
              </a:ext>
            </a:extLst>
          </p:cNvPr>
          <p:cNvSpPr txBox="1"/>
          <p:nvPr/>
        </p:nvSpPr>
        <p:spPr>
          <a:xfrm>
            <a:off x="7925309" y="2649230"/>
            <a:ext cx="632967" cy="321073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sz="1600" kern="100" dirty="0">
                <a:solidFill>
                  <a:srgbClr val="000000"/>
                </a:solidFill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Q</a:t>
            </a:r>
            <a:r>
              <a:rPr lang="en-CA" sz="1600" kern="100" baseline="-25000" dirty="0">
                <a:solidFill>
                  <a:srgbClr val="000000"/>
                </a:solidFill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B</a:t>
            </a:r>
            <a:endParaRPr lang="en-CA" sz="1600" kern="100" dirty="0">
              <a:solidFill>
                <a:srgbClr val="000000"/>
              </a:solidFill>
              <a:effectLst/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20D5C87-1DDF-9CC3-6E6C-59C2A994F715}"/>
              </a:ext>
            </a:extLst>
          </p:cNvPr>
          <p:cNvCxnSpPr>
            <a:cxnSpLocks/>
          </p:cNvCxnSpPr>
          <p:nvPr/>
        </p:nvCxnSpPr>
        <p:spPr>
          <a:xfrm>
            <a:off x="6952617" y="2598343"/>
            <a:ext cx="994663" cy="208264"/>
          </a:xfrm>
          <a:prstGeom prst="straightConnector1">
            <a:avLst/>
          </a:prstGeom>
          <a:ln w="25400" cap="rnd">
            <a:solidFill>
              <a:schemeClr val="tx1"/>
            </a:solidFill>
            <a:prstDash val="sysDot"/>
            <a:headEnd type="none" w="lg" len="lg"/>
            <a:tailEnd type="arrow" w="lg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01E76F5-77E5-B053-D013-E9E922E74C12}"/>
              </a:ext>
            </a:extLst>
          </p:cNvPr>
          <p:cNvCxnSpPr>
            <a:cxnSpLocks/>
          </p:cNvCxnSpPr>
          <p:nvPr/>
        </p:nvCxnSpPr>
        <p:spPr>
          <a:xfrm>
            <a:off x="5362663" y="2264647"/>
            <a:ext cx="994663" cy="208264"/>
          </a:xfrm>
          <a:prstGeom prst="straightConnector1">
            <a:avLst/>
          </a:prstGeom>
          <a:ln w="25400" cap="rnd">
            <a:solidFill>
              <a:schemeClr val="tx1"/>
            </a:solidFill>
            <a:prstDash val="sysDot"/>
            <a:headEnd type="none" w="lg" len="lg"/>
            <a:tailEnd type="arrow" w="lg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B771C7F-93FF-E296-5C32-A6D5EB674D72}"/>
              </a:ext>
            </a:extLst>
          </p:cNvPr>
          <p:cNvCxnSpPr>
            <a:cxnSpLocks/>
          </p:cNvCxnSpPr>
          <p:nvPr/>
        </p:nvCxnSpPr>
        <p:spPr>
          <a:xfrm>
            <a:off x="4097269" y="2008656"/>
            <a:ext cx="590347" cy="117149"/>
          </a:xfrm>
          <a:prstGeom prst="straightConnector1">
            <a:avLst/>
          </a:prstGeom>
          <a:ln w="25400" cap="rnd">
            <a:solidFill>
              <a:schemeClr val="tx1"/>
            </a:solidFill>
            <a:prstDash val="sysDot"/>
            <a:headEnd type="none" w="lg" len="lg"/>
            <a:tailEnd type="arrow" w="lg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 Box 4">
            <a:extLst>
              <a:ext uri="{FF2B5EF4-FFF2-40B4-BE49-F238E27FC236}">
                <a16:creationId xmlns:a16="http://schemas.microsoft.com/office/drawing/2014/main" id="{9FA0030B-9EB3-DAB6-F305-68040587363D}"/>
              </a:ext>
            </a:extLst>
          </p:cNvPr>
          <p:cNvSpPr txBox="1"/>
          <p:nvPr/>
        </p:nvSpPr>
        <p:spPr>
          <a:xfrm>
            <a:off x="4687617" y="2008656"/>
            <a:ext cx="632967" cy="321073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sz="1600" kern="100" dirty="0" err="1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Phe</a:t>
            </a:r>
            <a:endParaRPr lang="en-CA" sz="1600" kern="100" dirty="0">
              <a:solidFill>
                <a:srgbClr val="000000"/>
              </a:solidFill>
              <a:effectLst/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3" name="Text Box 4">
            <a:extLst>
              <a:ext uri="{FF2B5EF4-FFF2-40B4-BE49-F238E27FC236}">
                <a16:creationId xmlns:a16="http://schemas.microsoft.com/office/drawing/2014/main" id="{98D65FD1-251D-9821-4ECC-35421FCBDC9A}"/>
              </a:ext>
            </a:extLst>
          </p:cNvPr>
          <p:cNvSpPr txBox="1"/>
          <p:nvPr/>
        </p:nvSpPr>
        <p:spPr>
          <a:xfrm>
            <a:off x="5362663" y="3687290"/>
            <a:ext cx="692497" cy="321073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CA" sz="1600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</a:t>
            </a:r>
            <a:r>
              <a:rPr lang="en-CA" sz="1600" kern="100" baseline="-250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Z</a:t>
            </a:r>
            <a:endParaRPr lang="en-CA" sz="1600" kern="100" dirty="0">
              <a:solidFill>
                <a:srgbClr val="000000"/>
              </a:solidFill>
              <a:effectLst/>
              <a:latin typeface="Georgia" panose="02040502050405020303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7" name="Arc 96">
            <a:extLst>
              <a:ext uri="{FF2B5EF4-FFF2-40B4-BE49-F238E27FC236}">
                <a16:creationId xmlns:a16="http://schemas.microsoft.com/office/drawing/2014/main" id="{77E4538D-7938-E38D-B4A0-371F461CE86A}"/>
              </a:ext>
            </a:extLst>
          </p:cNvPr>
          <p:cNvSpPr/>
          <p:nvPr/>
        </p:nvSpPr>
        <p:spPr>
          <a:xfrm>
            <a:off x="3567100" y="746549"/>
            <a:ext cx="3804633" cy="3115825"/>
          </a:xfrm>
          <a:prstGeom prst="arc">
            <a:avLst>
              <a:gd name="adj1" fmla="val 5385885"/>
              <a:gd name="adj2" fmla="val 10600046"/>
            </a:avLst>
          </a:prstGeom>
          <a:ln w="25400" cap="rnd">
            <a:solidFill>
              <a:schemeClr val="tx1"/>
            </a:solidFill>
            <a:prstDash val="sysDot"/>
            <a:round/>
            <a:headEnd type="none" w="lg" len="sm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BC358AFE-5242-9052-9CB3-ECBF9D37BEF9}"/>
              </a:ext>
            </a:extLst>
          </p:cNvPr>
          <p:cNvGrpSpPr/>
          <p:nvPr/>
        </p:nvGrpSpPr>
        <p:grpSpPr>
          <a:xfrm>
            <a:off x="8142564" y="1359349"/>
            <a:ext cx="1943106" cy="271900"/>
            <a:chOff x="6477000" y="1210567"/>
            <a:chExt cx="1637450" cy="298450"/>
          </a:xfrm>
        </p:grpSpPr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62D4D1C6-DDAB-5E3D-1D8C-166F16B4F36E}"/>
                </a:ext>
              </a:extLst>
            </p:cNvPr>
            <p:cNvCxnSpPr>
              <a:cxnSpLocks/>
            </p:cNvCxnSpPr>
            <p:nvPr/>
          </p:nvCxnSpPr>
          <p:spPr>
            <a:xfrm>
              <a:off x="6588925" y="1363216"/>
              <a:ext cx="640866" cy="0"/>
            </a:xfrm>
            <a:prstGeom prst="straightConnector1">
              <a:avLst/>
            </a:prstGeom>
            <a:ln w="25400" cap="rnd" cmpd="sng">
              <a:solidFill>
                <a:schemeClr val="tx1"/>
              </a:solidFill>
              <a:prstDash val="sysDot"/>
              <a:tailEnd type="none" w="lg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FD7F2BE-A9CE-AE45-540F-FF0118EF5758}"/>
                </a:ext>
              </a:extLst>
            </p:cNvPr>
            <p:cNvSpPr/>
            <p:nvPr/>
          </p:nvSpPr>
          <p:spPr>
            <a:xfrm>
              <a:off x="6477000" y="1210567"/>
              <a:ext cx="1637450" cy="29845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Georgia" panose="02040502050405020303" pitchFamily="18" charset="0"/>
              </a:endParaRPr>
            </a:p>
          </p:txBody>
        </p:sp>
        <p:sp>
          <p:nvSpPr>
            <p:cNvPr id="101" name="Text Box 3">
              <a:extLst>
                <a:ext uri="{FF2B5EF4-FFF2-40B4-BE49-F238E27FC236}">
                  <a16:creationId xmlns:a16="http://schemas.microsoft.com/office/drawing/2014/main" id="{923EE640-D182-1710-FDCD-88B2E16BAE02}"/>
                </a:ext>
              </a:extLst>
            </p:cNvPr>
            <p:cNvSpPr txBox="1"/>
            <p:nvPr/>
          </p:nvSpPr>
          <p:spPr>
            <a:xfrm>
              <a:off x="7229791" y="1217416"/>
              <a:ext cx="884659" cy="2916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CA" sz="1200" kern="100" dirty="0">
                  <a:solidFill>
                    <a:srgbClr val="000000"/>
                  </a:solidFill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Path of e</a:t>
              </a:r>
              <a:r>
                <a:rPr lang="en-CA" sz="1200" kern="100" baseline="30000" dirty="0">
                  <a:solidFill>
                    <a:srgbClr val="000000"/>
                  </a:solidFill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200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9FF9A93A-E897-C773-37BC-F97BE7E28EF9}"/>
              </a:ext>
            </a:extLst>
          </p:cNvPr>
          <p:cNvGrpSpPr>
            <a:grpSpLocks noChangeAspect="1"/>
          </p:cNvGrpSpPr>
          <p:nvPr/>
        </p:nvGrpSpPr>
        <p:grpSpPr>
          <a:xfrm>
            <a:off x="7529459" y="3273141"/>
            <a:ext cx="2998597" cy="2995628"/>
            <a:chOff x="5429142" y="3427861"/>
            <a:chExt cx="3012583" cy="3009600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7771A539-D41B-2FB1-EC40-ACB6D00C271A}"/>
                </a:ext>
              </a:extLst>
            </p:cNvPr>
            <p:cNvGrpSpPr/>
            <p:nvPr/>
          </p:nvGrpSpPr>
          <p:grpSpPr>
            <a:xfrm>
              <a:off x="5629815" y="3853914"/>
              <a:ext cx="2541078" cy="2340000"/>
              <a:chOff x="5629815" y="3853914"/>
              <a:chExt cx="2541078" cy="2340000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38642094-886B-3745-E188-F2EF58218DC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74450" y="3853914"/>
                <a:ext cx="2340000" cy="234000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CA" sz="105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1" name="Text Box 4">
                <a:extLst>
                  <a:ext uri="{FF2B5EF4-FFF2-40B4-BE49-F238E27FC236}">
                    <a16:creationId xmlns:a16="http://schemas.microsoft.com/office/drawing/2014/main" id="{DDD04529-76DF-1ED6-27A4-A39495F63B7E}"/>
                  </a:ext>
                </a:extLst>
              </p:cNvPr>
              <p:cNvSpPr txBox="1"/>
              <p:nvPr/>
            </p:nvSpPr>
            <p:spPr>
              <a:xfrm>
                <a:off x="6421300" y="4861671"/>
                <a:ext cx="1046300" cy="32448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4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Mn</a:t>
                </a:r>
                <a:r>
                  <a:rPr lang="en-CA" sz="1400" kern="100" baseline="-25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sz="14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CaO</a:t>
                </a:r>
                <a:r>
                  <a:rPr lang="en-CA" sz="1400" kern="100" baseline="-25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5</a:t>
                </a:r>
                <a:endParaRPr lang="en-CA" sz="14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2" name="Text Box 4">
                <a:extLst>
                  <a:ext uri="{FF2B5EF4-FFF2-40B4-BE49-F238E27FC236}">
                    <a16:creationId xmlns:a16="http://schemas.microsoft.com/office/drawing/2014/main" id="{E2C43FD8-B5FD-E860-6858-53AB65A23230}"/>
                  </a:ext>
                </a:extLst>
              </p:cNvPr>
              <p:cNvSpPr txBox="1"/>
              <p:nvPr/>
            </p:nvSpPr>
            <p:spPr>
              <a:xfrm>
                <a:off x="5897536" y="4578453"/>
                <a:ext cx="453261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S</a:t>
                </a:r>
                <a:r>
                  <a:rPr lang="en-CA" sz="1600" kern="100" baseline="-25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0</a:t>
                </a:r>
                <a:endParaRPr lang="en-CA" sz="16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3" name="Text Box 4">
                <a:extLst>
                  <a:ext uri="{FF2B5EF4-FFF2-40B4-BE49-F238E27FC236}">
                    <a16:creationId xmlns:a16="http://schemas.microsoft.com/office/drawing/2014/main" id="{136FC827-3C1F-EEFC-07AA-06BC14D8F479}"/>
                  </a:ext>
                </a:extLst>
              </p:cNvPr>
              <p:cNvSpPr txBox="1"/>
              <p:nvPr/>
            </p:nvSpPr>
            <p:spPr>
              <a:xfrm>
                <a:off x="6745003" y="3959598"/>
                <a:ext cx="453261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S</a:t>
                </a:r>
                <a:r>
                  <a:rPr lang="en-CA" sz="1600" kern="100" baseline="-25000" dirty="0">
                    <a:solidFill>
                      <a:srgbClr val="000000"/>
                    </a:solidFill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1</a:t>
                </a:r>
                <a:endParaRPr lang="en-CA" sz="16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4" name="Text Box 4">
                <a:extLst>
                  <a:ext uri="{FF2B5EF4-FFF2-40B4-BE49-F238E27FC236}">
                    <a16:creationId xmlns:a16="http://schemas.microsoft.com/office/drawing/2014/main" id="{C5C7770C-1C7A-4A8D-6EFE-6B3242403352}"/>
                  </a:ext>
                </a:extLst>
              </p:cNvPr>
              <p:cNvSpPr txBox="1"/>
              <p:nvPr/>
            </p:nvSpPr>
            <p:spPr>
              <a:xfrm>
                <a:off x="7590686" y="4579890"/>
                <a:ext cx="453261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S</a:t>
                </a:r>
                <a:r>
                  <a:rPr lang="en-CA" sz="1600" kern="100" baseline="-25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2</a:t>
                </a:r>
                <a:endParaRPr lang="en-CA" sz="16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5" name="Text Box 4">
                <a:extLst>
                  <a:ext uri="{FF2B5EF4-FFF2-40B4-BE49-F238E27FC236}">
                    <a16:creationId xmlns:a16="http://schemas.microsoft.com/office/drawing/2014/main" id="{2C550FEC-F1F6-4101-7DAE-6B7C37BDB0C6}"/>
                  </a:ext>
                </a:extLst>
              </p:cNvPr>
              <p:cNvSpPr txBox="1"/>
              <p:nvPr/>
            </p:nvSpPr>
            <p:spPr>
              <a:xfrm>
                <a:off x="7285992" y="5559591"/>
                <a:ext cx="453261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S</a:t>
                </a:r>
                <a:r>
                  <a:rPr lang="en-CA" sz="1600" kern="100" baseline="-25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3</a:t>
                </a:r>
                <a:endParaRPr lang="en-CA" sz="16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6" name="Text Box 4">
                <a:extLst>
                  <a:ext uri="{FF2B5EF4-FFF2-40B4-BE49-F238E27FC236}">
                    <a16:creationId xmlns:a16="http://schemas.microsoft.com/office/drawing/2014/main" id="{A9729029-FEDD-C005-FB7E-AF6FD63B4094}"/>
                  </a:ext>
                </a:extLst>
              </p:cNvPr>
              <p:cNvSpPr txBox="1"/>
              <p:nvPr/>
            </p:nvSpPr>
            <p:spPr>
              <a:xfrm>
                <a:off x="6233060" y="5556008"/>
                <a:ext cx="594260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[S</a:t>
                </a:r>
                <a:r>
                  <a:rPr lang="en-CA" sz="1600" kern="100" baseline="-25000" dirty="0">
                    <a:solidFill>
                      <a:srgbClr val="000000"/>
                    </a:solidFill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sz="1600" kern="100" dirty="0">
                    <a:solidFill>
                      <a:srgbClr val="000000"/>
                    </a:solidFill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]</a:t>
                </a:r>
                <a:endParaRPr lang="en-CA" sz="16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9B470593-C07D-9491-E20B-E304E15FE87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254961" y="4254254"/>
                <a:ext cx="501792" cy="364298"/>
              </a:xfrm>
              <a:prstGeom prst="line">
                <a:avLst/>
              </a:prstGeom>
              <a:ln w="22225" cap="rnd">
                <a:solidFill>
                  <a:srgbClr val="013D50"/>
                </a:solidFill>
                <a:prstDash val="solid"/>
                <a:tailEnd type="arrow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8B7DEF16-3D39-88D1-63AB-1F1BF6CC79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32334" y="4251831"/>
                <a:ext cx="487666" cy="355039"/>
              </a:xfrm>
              <a:prstGeom prst="line">
                <a:avLst/>
              </a:prstGeom>
              <a:ln w="22225" cap="rnd">
                <a:solidFill>
                  <a:srgbClr val="385D9A"/>
                </a:solidFill>
                <a:prstDash val="solid"/>
                <a:tailEnd type="arrow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DD5E5B97-AC8D-8292-0C58-0F679211E9A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560103" y="4982387"/>
                <a:ext cx="179150" cy="577204"/>
              </a:xfrm>
              <a:prstGeom prst="line">
                <a:avLst/>
              </a:prstGeom>
              <a:ln w="22225" cap="rnd">
                <a:solidFill>
                  <a:srgbClr val="3197A7"/>
                </a:solidFill>
                <a:prstDash val="solid"/>
                <a:tailEnd type="arrow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FADE0D00-000D-B974-591B-D327F24D1F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145102" y="4977271"/>
                <a:ext cx="189175" cy="580861"/>
              </a:xfrm>
              <a:prstGeom prst="line">
                <a:avLst/>
              </a:prstGeom>
              <a:ln w="22225" cap="rnd">
                <a:solidFill>
                  <a:srgbClr val="9FD4C1"/>
                </a:solidFill>
                <a:prstDash val="solid"/>
                <a:tailEnd type="arrow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4C226EBD-4110-D5B6-3CE0-A16B297E7F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19581" y="5777405"/>
                <a:ext cx="529239" cy="0"/>
              </a:xfrm>
              <a:prstGeom prst="line">
                <a:avLst/>
              </a:prstGeom>
              <a:ln w="22225" cap="rnd">
                <a:solidFill>
                  <a:srgbClr val="9FD4C1"/>
                </a:solidFill>
                <a:prstDash val="solid"/>
                <a:tailEnd type="arrow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2" name="Arc 161">
                <a:extLst>
                  <a:ext uri="{FF2B5EF4-FFF2-40B4-BE49-F238E27FC236}">
                    <a16:creationId xmlns:a16="http://schemas.microsoft.com/office/drawing/2014/main" id="{E32F0BE4-7806-A94F-0F14-E14C7AF10F16}"/>
                  </a:ext>
                </a:extLst>
              </p:cNvPr>
              <p:cNvSpPr/>
              <p:nvPr/>
            </p:nvSpPr>
            <p:spPr>
              <a:xfrm rot="3229763">
                <a:off x="6026427" y="4077898"/>
                <a:ext cx="505592" cy="430146"/>
              </a:xfrm>
              <a:prstGeom prst="arc">
                <a:avLst>
                  <a:gd name="adj1" fmla="val 18107304"/>
                  <a:gd name="adj2" fmla="val 21194109"/>
                </a:avLst>
              </a:prstGeom>
              <a:ln w="22225" cap="rnd">
                <a:solidFill>
                  <a:srgbClr val="013D5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163" name="Text Box 4">
                <a:extLst>
                  <a:ext uri="{FF2B5EF4-FFF2-40B4-BE49-F238E27FC236}">
                    <a16:creationId xmlns:a16="http://schemas.microsoft.com/office/drawing/2014/main" id="{5036771B-D615-D29A-2F3B-E4FC359B8427}"/>
                  </a:ext>
                </a:extLst>
              </p:cNvPr>
              <p:cNvSpPr txBox="1"/>
              <p:nvPr/>
            </p:nvSpPr>
            <p:spPr>
              <a:xfrm>
                <a:off x="6332221" y="3988000"/>
                <a:ext cx="359411" cy="29718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4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400" kern="100" baseline="30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4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4" name="Arc 163">
                <a:extLst>
                  <a:ext uri="{FF2B5EF4-FFF2-40B4-BE49-F238E27FC236}">
                    <a16:creationId xmlns:a16="http://schemas.microsoft.com/office/drawing/2014/main" id="{79A87B0B-C89E-25FF-9DC2-43DA4B9CEC00}"/>
                  </a:ext>
                </a:extLst>
              </p:cNvPr>
              <p:cNvSpPr/>
              <p:nvPr/>
            </p:nvSpPr>
            <p:spPr>
              <a:xfrm rot="7576129">
                <a:off x="7202488" y="3963684"/>
                <a:ext cx="505592" cy="430146"/>
              </a:xfrm>
              <a:prstGeom prst="arc">
                <a:avLst>
                  <a:gd name="adj1" fmla="val 18107304"/>
                  <a:gd name="adj2" fmla="val 21194109"/>
                </a:avLst>
              </a:prstGeom>
              <a:ln w="22225" cap="rnd">
                <a:solidFill>
                  <a:srgbClr val="385D9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165" name="Arc 164">
                <a:extLst>
                  <a:ext uri="{FF2B5EF4-FFF2-40B4-BE49-F238E27FC236}">
                    <a16:creationId xmlns:a16="http://schemas.microsoft.com/office/drawing/2014/main" id="{93B50DE4-E35D-C03D-25F2-5DAB9DAEEEF6}"/>
                  </a:ext>
                </a:extLst>
              </p:cNvPr>
              <p:cNvSpPr/>
              <p:nvPr/>
            </p:nvSpPr>
            <p:spPr>
              <a:xfrm rot="11772163">
                <a:off x="7665301" y="5039267"/>
                <a:ext cx="505592" cy="430146"/>
              </a:xfrm>
              <a:prstGeom prst="arc">
                <a:avLst>
                  <a:gd name="adj1" fmla="val 18107304"/>
                  <a:gd name="adj2" fmla="val 21194109"/>
                </a:avLst>
              </a:prstGeom>
              <a:ln w="22225" cap="rnd">
                <a:solidFill>
                  <a:srgbClr val="3197A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166" name="Arc 165">
                <a:extLst>
                  <a:ext uri="{FF2B5EF4-FFF2-40B4-BE49-F238E27FC236}">
                    <a16:creationId xmlns:a16="http://schemas.microsoft.com/office/drawing/2014/main" id="{DF11CEBB-181F-DC08-9806-F59D18C187CA}"/>
                  </a:ext>
                </a:extLst>
              </p:cNvPr>
              <p:cNvSpPr/>
              <p:nvPr/>
            </p:nvSpPr>
            <p:spPr>
              <a:xfrm rot="20587475">
                <a:off x="5825936" y="5378960"/>
                <a:ext cx="505592" cy="430146"/>
              </a:xfrm>
              <a:prstGeom prst="arc">
                <a:avLst>
                  <a:gd name="adj1" fmla="val 18107304"/>
                  <a:gd name="adj2" fmla="val 21194109"/>
                </a:avLst>
              </a:prstGeom>
              <a:noFill/>
              <a:ln w="22225" cap="rnd">
                <a:solidFill>
                  <a:srgbClr val="9FD4C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167" name="Arc 166">
                <a:extLst>
                  <a:ext uri="{FF2B5EF4-FFF2-40B4-BE49-F238E27FC236}">
                    <a16:creationId xmlns:a16="http://schemas.microsoft.com/office/drawing/2014/main" id="{8646A5CA-068C-8D9A-3F32-B0F7BE9B9281}"/>
                  </a:ext>
                </a:extLst>
              </p:cNvPr>
              <p:cNvSpPr/>
              <p:nvPr/>
            </p:nvSpPr>
            <p:spPr>
              <a:xfrm rot="20587475">
                <a:off x="5748769" y="5128017"/>
                <a:ext cx="505592" cy="430146"/>
              </a:xfrm>
              <a:prstGeom prst="arc">
                <a:avLst>
                  <a:gd name="adj1" fmla="val 18107304"/>
                  <a:gd name="adj2" fmla="val 21194109"/>
                </a:avLst>
              </a:prstGeom>
              <a:noFill/>
              <a:ln w="22225" cap="rnd">
                <a:solidFill>
                  <a:srgbClr val="9FD4C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168" name="Text Box 4">
                <a:extLst>
                  <a:ext uri="{FF2B5EF4-FFF2-40B4-BE49-F238E27FC236}">
                    <a16:creationId xmlns:a16="http://schemas.microsoft.com/office/drawing/2014/main" id="{F21EDAE7-1855-E39B-401A-B4692E983CC8}"/>
                  </a:ext>
                </a:extLst>
              </p:cNvPr>
              <p:cNvSpPr txBox="1"/>
              <p:nvPr/>
            </p:nvSpPr>
            <p:spPr>
              <a:xfrm>
                <a:off x="7455284" y="4155310"/>
                <a:ext cx="359411" cy="29718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4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400" kern="100" baseline="30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4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9" name="Text Box 4">
                <a:extLst>
                  <a:ext uri="{FF2B5EF4-FFF2-40B4-BE49-F238E27FC236}">
                    <a16:creationId xmlns:a16="http://schemas.microsoft.com/office/drawing/2014/main" id="{50F8368E-F06A-E4CA-4675-5211820A25D9}"/>
                  </a:ext>
                </a:extLst>
              </p:cNvPr>
              <p:cNvSpPr txBox="1"/>
              <p:nvPr/>
            </p:nvSpPr>
            <p:spPr>
              <a:xfrm>
                <a:off x="7666113" y="5261852"/>
                <a:ext cx="359411" cy="29718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4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400" kern="100" baseline="30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4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0" name="Text Box 4">
                <a:extLst>
                  <a:ext uri="{FF2B5EF4-FFF2-40B4-BE49-F238E27FC236}">
                    <a16:creationId xmlns:a16="http://schemas.microsoft.com/office/drawing/2014/main" id="{7904E7CC-DFEF-1857-911A-DE9D7D956AED}"/>
                  </a:ext>
                </a:extLst>
              </p:cNvPr>
              <p:cNvSpPr txBox="1"/>
              <p:nvPr/>
            </p:nvSpPr>
            <p:spPr>
              <a:xfrm>
                <a:off x="5883368" y="5175530"/>
                <a:ext cx="359411" cy="29718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4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400" kern="100" baseline="30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4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1" name="Text Box 4">
                <a:extLst>
                  <a:ext uri="{FF2B5EF4-FFF2-40B4-BE49-F238E27FC236}">
                    <a16:creationId xmlns:a16="http://schemas.microsoft.com/office/drawing/2014/main" id="{423D7FF0-6128-4E55-9055-583002369163}"/>
                  </a:ext>
                </a:extLst>
              </p:cNvPr>
              <p:cNvSpPr txBox="1"/>
              <p:nvPr/>
            </p:nvSpPr>
            <p:spPr>
              <a:xfrm>
                <a:off x="5629815" y="4906592"/>
                <a:ext cx="583565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00000"/>
                    </a:solidFill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O</a:t>
                </a:r>
                <a:r>
                  <a:rPr lang="en-CA" sz="1600" kern="100" baseline="-25000" dirty="0">
                    <a:solidFill>
                      <a:srgbClr val="000000"/>
                    </a:solidFill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2</a:t>
                </a:r>
                <a:endParaRPr lang="en-CA" sz="16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49" name="Text Box 23">
              <a:extLst>
                <a:ext uri="{FF2B5EF4-FFF2-40B4-BE49-F238E27FC236}">
                  <a16:creationId xmlns:a16="http://schemas.microsoft.com/office/drawing/2014/main" id="{B54CC695-3999-6ED2-EC34-922912B63720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5429142" y="3427861"/>
              <a:ext cx="3012583" cy="30096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1" vert="horz" wrap="square" lIns="91440" tIns="45720" rIns="91440" bIns="45720" numCol="1" spcCol="0" rtlCol="0" fromWordArt="0" anchor="t" anchorCtr="0" forceAA="0" compatLnSpc="1">
              <a:prstTxWarp prst="textArchDown">
                <a:avLst>
                  <a:gd name="adj" fmla="val 162071"/>
                </a:avLst>
              </a:prstTxWarp>
              <a:noAutofit/>
            </a:bodyPr>
            <a:lstStyle/>
            <a:p>
              <a:pPr algn="ctr"/>
              <a:r>
                <a:rPr lang="en-CA" sz="1400" kern="100" dirty="0">
                  <a:solidFill>
                    <a:srgbClr val="000000"/>
                  </a:solidFill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Oxygen-evolving complex</a:t>
              </a:r>
              <a:endParaRPr lang="en-CA" sz="1400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73" name="Title 1">
            <a:extLst>
              <a:ext uri="{FF2B5EF4-FFF2-40B4-BE49-F238E27FC236}">
                <a16:creationId xmlns:a16="http://schemas.microsoft.com/office/drawing/2014/main" id="{9F2C18CB-A2F7-0D4D-10EE-300C878197B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79466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Palatino" pitchFamily="2" charset="77"/>
                <a:ea typeface="Palatino" pitchFamily="2" charset="77"/>
              </a:rPr>
              <a:t>S-State Cycle</a:t>
            </a:r>
          </a:p>
        </p:txBody>
      </p:sp>
      <p:sp>
        <p:nvSpPr>
          <p:cNvPr id="174" name="Slide Number Placeholder 173">
            <a:extLst>
              <a:ext uri="{FF2B5EF4-FFF2-40B4-BE49-F238E27FC236}">
                <a16:creationId xmlns:a16="http://schemas.microsoft.com/office/drawing/2014/main" id="{AE82BEEF-AA33-B54C-1F08-3E23A204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25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1"/>
          <p:cNvGrpSpPr/>
          <p:nvPr/>
        </p:nvGrpSpPr>
        <p:grpSpPr>
          <a:xfrm>
            <a:off x="9468557" y="1487755"/>
            <a:ext cx="2489489" cy="3759747"/>
            <a:chOff x="0" y="0"/>
            <a:chExt cx="595370" cy="899157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595370" cy="899157"/>
            </a:xfrm>
            <a:custGeom>
              <a:avLst/>
              <a:gdLst/>
              <a:ahLst/>
              <a:cxnLst/>
              <a:rect l="l" t="t" r="r" b="b"/>
              <a:pathLst>
                <a:path w="595370" h="899157">
                  <a:moveTo>
                    <a:pt x="0" y="0"/>
                  </a:moveTo>
                  <a:lnTo>
                    <a:pt x="595370" y="0"/>
                  </a:lnTo>
                  <a:lnTo>
                    <a:pt x="595370" y="899157"/>
                  </a:lnTo>
                  <a:lnTo>
                    <a:pt x="0" y="8991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0E1126"/>
              </a:solidFill>
              <a:prstDash val="solid"/>
              <a:miter/>
            </a:ln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57150"/>
              <a:ext cx="595370" cy="956307"/>
            </a:xfrm>
            <a:prstGeom prst="rect">
              <a:avLst/>
            </a:prstGeom>
          </p:spPr>
          <p:txBody>
            <a:bodyPr lIns="37994" tIns="37994" rIns="37994" bIns="37994" rtlCol="0" anchor="ctr"/>
            <a:lstStyle/>
            <a:p>
              <a:pPr algn="ctr">
                <a:lnSpc>
                  <a:spcPts val="2240"/>
                </a:lnSpc>
              </a:pPr>
              <a:endParaRPr sz="1200"/>
            </a:p>
          </p:txBody>
        </p:sp>
      </p:grpSp>
      <p:pic>
        <p:nvPicPr>
          <p:cNvPr id="44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5412" y="1013773"/>
            <a:ext cx="3496069" cy="4804055"/>
          </a:xfrm>
          <a:prstGeom prst="rect">
            <a:avLst/>
          </a:prstGeom>
        </p:spPr>
      </p:pic>
      <p:sp>
        <p:nvSpPr>
          <p:cNvPr id="45" name="AutoShape 45"/>
          <p:cNvSpPr/>
          <p:nvPr/>
        </p:nvSpPr>
        <p:spPr>
          <a:xfrm>
            <a:off x="3384469" y="3429000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46" name="AutoShape 46"/>
          <p:cNvSpPr/>
          <p:nvPr/>
        </p:nvSpPr>
        <p:spPr>
          <a:xfrm>
            <a:off x="7924994" y="3429000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48" name="TextBox 48"/>
          <p:cNvSpPr txBox="1"/>
          <p:nvPr/>
        </p:nvSpPr>
        <p:spPr>
          <a:xfrm>
            <a:off x="337785" y="5935769"/>
            <a:ext cx="3125837" cy="351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7"/>
              </a:lnSpc>
            </a:pPr>
            <a:r>
              <a:rPr lang="en-US" sz="2133" dirty="0">
                <a:solidFill>
                  <a:srgbClr val="0E1126"/>
                </a:solidFill>
                <a:latin typeface="Georgia" panose="02040502050405020303" pitchFamily="18" charset="0"/>
              </a:rPr>
              <a:t>apply sequential flashes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4560617" y="5935769"/>
            <a:ext cx="2544539" cy="3518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87"/>
              </a:lnSpc>
            </a:pPr>
            <a:r>
              <a:rPr lang="en-US" sz="2133" dirty="0">
                <a:solidFill>
                  <a:srgbClr val="0E1126"/>
                </a:solidFill>
                <a:latin typeface="Georgia" panose="02040502050405020303" pitchFamily="18" charset="0"/>
              </a:rPr>
              <a:t>drive s-state cycle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9550946" y="5935769"/>
            <a:ext cx="1905000" cy="3518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87"/>
              </a:lnSpc>
            </a:pPr>
            <a:r>
              <a:rPr lang="en-US" sz="2133" dirty="0">
                <a:solidFill>
                  <a:srgbClr val="0E1126"/>
                </a:solidFill>
                <a:latin typeface="Georgia" panose="02040502050405020303" pitchFamily="18" charset="0"/>
              </a:rPr>
              <a:t>monitor ChlF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9861047" y="5463531"/>
            <a:ext cx="1704509" cy="235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37"/>
              </a:lnSpc>
            </a:pPr>
            <a:r>
              <a:rPr lang="en-US" sz="1455">
                <a:solidFill>
                  <a:srgbClr val="0E1126"/>
                </a:solidFill>
                <a:latin typeface="Georgia" panose="02040502050405020303" pitchFamily="18" charset="0"/>
              </a:rPr>
              <a:t>Flash Number</a:t>
            </a:r>
          </a:p>
        </p:txBody>
      </p:sp>
      <p:sp>
        <p:nvSpPr>
          <p:cNvPr id="52" name="TextBox 52"/>
          <p:cNvSpPr txBox="1"/>
          <p:nvPr/>
        </p:nvSpPr>
        <p:spPr>
          <a:xfrm rot="-5400000">
            <a:off x="7405455" y="3298044"/>
            <a:ext cx="3108059" cy="235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37"/>
              </a:lnSpc>
            </a:pPr>
            <a:r>
              <a:rPr lang="en-US" sz="1455">
                <a:solidFill>
                  <a:srgbClr val="0E1126"/>
                </a:solidFill>
                <a:latin typeface="Georgia" panose="02040502050405020303" pitchFamily="18" charset="0"/>
              </a:rPr>
              <a:t>Chlorophyll Fluorescence</a:t>
            </a:r>
          </a:p>
        </p:txBody>
      </p:sp>
      <p:grpSp>
        <p:nvGrpSpPr>
          <p:cNvPr id="53" name="Group 53"/>
          <p:cNvGrpSpPr/>
          <p:nvPr/>
        </p:nvGrpSpPr>
        <p:grpSpPr>
          <a:xfrm>
            <a:off x="177617" y="1660314"/>
            <a:ext cx="3446174" cy="4055051"/>
            <a:chOff x="0" y="0"/>
            <a:chExt cx="6892348" cy="8110101"/>
          </a:xfrm>
        </p:grpSpPr>
        <p:sp>
          <p:nvSpPr>
            <p:cNvPr id="54" name="Freeform 54"/>
            <p:cNvSpPr/>
            <p:nvPr/>
          </p:nvSpPr>
          <p:spPr>
            <a:xfrm>
              <a:off x="2592160" y="0"/>
              <a:ext cx="1836459" cy="5186247"/>
            </a:xfrm>
            <a:custGeom>
              <a:avLst/>
              <a:gdLst/>
              <a:ahLst/>
              <a:cxnLst/>
              <a:rect l="l" t="t" r="r" b="b"/>
              <a:pathLst>
                <a:path w="1836459" h="5186247">
                  <a:moveTo>
                    <a:pt x="0" y="0"/>
                  </a:moveTo>
                  <a:lnTo>
                    <a:pt x="1836459" y="0"/>
                  </a:lnTo>
                  <a:lnTo>
                    <a:pt x="1836459" y="5186247"/>
                  </a:lnTo>
                  <a:lnTo>
                    <a:pt x="0" y="51862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>
                <a:latin typeface="Georgia" panose="02040502050405020303" pitchFamily="18" charset="0"/>
              </a:endParaRPr>
            </a:p>
          </p:txBody>
        </p:sp>
        <p:sp>
          <p:nvSpPr>
            <p:cNvPr id="55" name="Freeform 55"/>
            <p:cNvSpPr/>
            <p:nvPr/>
          </p:nvSpPr>
          <p:spPr>
            <a:xfrm rot="-5400000" flipH="1">
              <a:off x="587291" y="4498699"/>
              <a:ext cx="1730450" cy="2279287"/>
            </a:xfrm>
            <a:custGeom>
              <a:avLst/>
              <a:gdLst/>
              <a:ahLst/>
              <a:cxnLst/>
              <a:rect l="l" t="t" r="r" b="b"/>
              <a:pathLst>
                <a:path w="1730450" h="2279287">
                  <a:moveTo>
                    <a:pt x="1730451" y="0"/>
                  </a:moveTo>
                  <a:lnTo>
                    <a:pt x="0" y="0"/>
                  </a:lnTo>
                  <a:lnTo>
                    <a:pt x="0" y="2279287"/>
                  </a:lnTo>
                  <a:lnTo>
                    <a:pt x="1730451" y="2279287"/>
                  </a:lnTo>
                  <a:lnTo>
                    <a:pt x="1730451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>
                <a:latin typeface="Georgia" panose="02040502050405020303" pitchFamily="18" charset="0"/>
              </a:endParaRPr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0" y="6094173"/>
              <a:ext cx="312874" cy="7037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003D50"/>
                  </a:solidFill>
                  <a:latin typeface="Georgia" panose="02040502050405020303" pitchFamily="18" charset="0"/>
                </a:rPr>
                <a:t>1</a:t>
              </a:r>
            </a:p>
          </p:txBody>
        </p:sp>
        <p:sp>
          <p:nvSpPr>
            <p:cNvPr id="57" name="Freeform 57"/>
            <p:cNvSpPr/>
            <p:nvPr/>
          </p:nvSpPr>
          <p:spPr>
            <a:xfrm rot="-10800000" flipH="1">
              <a:off x="3587404" y="5306299"/>
              <a:ext cx="1730450" cy="2279287"/>
            </a:xfrm>
            <a:custGeom>
              <a:avLst/>
              <a:gdLst/>
              <a:ahLst/>
              <a:cxnLst/>
              <a:rect l="l" t="t" r="r" b="b"/>
              <a:pathLst>
                <a:path w="1730450" h="2279287">
                  <a:moveTo>
                    <a:pt x="1730451" y="0"/>
                  </a:moveTo>
                  <a:lnTo>
                    <a:pt x="0" y="0"/>
                  </a:lnTo>
                  <a:lnTo>
                    <a:pt x="0" y="2279287"/>
                  </a:lnTo>
                  <a:lnTo>
                    <a:pt x="1730451" y="2279287"/>
                  </a:lnTo>
                  <a:lnTo>
                    <a:pt x="1730451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>
                <a:latin typeface="Georgia" panose="02040502050405020303" pitchFamily="18" charset="0"/>
              </a:endParaRPr>
            </a:p>
          </p:txBody>
        </p:sp>
        <p:sp>
          <p:nvSpPr>
            <p:cNvPr id="58" name="Freeform 58"/>
            <p:cNvSpPr/>
            <p:nvPr/>
          </p:nvSpPr>
          <p:spPr>
            <a:xfrm rot="-6405950" flipH="1">
              <a:off x="1690919" y="5323844"/>
              <a:ext cx="1730450" cy="2279287"/>
            </a:xfrm>
            <a:custGeom>
              <a:avLst/>
              <a:gdLst/>
              <a:ahLst/>
              <a:cxnLst/>
              <a:rect l="l" t="t" r="r" b="b"/>
              <a:pathLst>
                <a:path w="1730450" h="2279287">
                  <a:moveTo>
                    <a:pt x="1730451" y="0"/>
                  </a:moveTo>
                  <a:lnTo>
                    <a:pt x="0" y="0"/>
                  </a:lnTo>
                  <a:lnTo>
                    <a:pt x="0" y="2279287"/>
                  </a:lnTo>
                  <a:lnTo>
                    <a:pt x="1730451" y="2279287"/>
                  </a:lnTo>
                  <a:lnTo>
                    <a:pt x="1730451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>
                <a:latin typeface="Georgia" panose="02040502050405020303" pitchFamily="18" charset="0"/>
              </a:endParaRPr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1452516" y="7406319"/>
              <a:ext cx="312874" cy="7037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>
                  <a:solidFill>
                    <a:srgbClr val="385D99"/>
                  </a:solidFill>
                  <a:latin typeface="Georgia" panose="02040502050405020303" pitchFamily="18" charset="0"/>
                </a:rPr>
                <a:t>2</a:t>
              </a:r>
            </a:p>
          </p:txBody>
        </p:sp>
        <p:sp>
          <p:nvSpPr>
            <p:cNvPr id="60" name="Freeform 60"/>
            <p:cNvSpPr/>
            <p:nvPr/>
          </p:nvSpPr>
          <p:spPr>
            <a:xfrm rot="9841960" flipH="1">
              <a:off x="4568900" y="4498699"/>
              <a:ext cx="1730450" cy="2279287"/>
            </a:xfrm>
            <a:custGeom>
              <a:avLst/>
              <a:gdLst/>
              <a:ahLst/>
              <a:cxnLst/>
              <a:rect l="l" t="t" r="r" b="b"/>
              <a:pathLst>
                <a:path w="1730450" h="2279287">
                  <a:moveTo>
                    <a:pt x="1730451" y="0"/>
                  </a:moveTo>
                  <a:lnTo>
                    <a:pt x="0" y="0"/>
                  </a:lnTo>
                  <a:lnTo>
                    <a:pt x="0" y="2279287"/>
                  </a:lnTo>
                  <a:lnTo>
                    <a:pt x="1730451" y="2279287"/>
                  </a:lnTo>
                  <a:lnTo>
                    <a:pt x="1730451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sz="1200">
                <a:latin typeface="Georgia" panose="02040502050405020303" pitchFamily="18" charset="0"/>
              </a:endParaRPr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5317856" y="7406319"/>
              <a:ext cx="312874" cy="7037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>
                  <a:solidFill>
                    <a:srgbClr val="3397A7"/>
                  </a:solidFill>
                  <a:latin typeface="Georgia" panose="02040502050405020303" pitchFamily="18" charset="0"/>
                </a:rPr>
                <a:t>3</a:t>
              </a:r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6579474" y="6216805"/>
              <a:ext cx="312874" cy="7037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>
                  <a:solidFill>
                    <a:srgbClr val="9FD4C1"/>
                  </a:solidFill>
                  <a:latin typeface="Georgia" panose="02040502050405020303" pitchFamily="18" charset="0"/>
                </a:rPr>
                <a:t>4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605F81F-EB55-B817-3452-617D26BC2279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93809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StChlF Approach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759DC2A-0FAB-6BCF-06E8-63C122C42361}"/>
              </a:ext>
            </a:extLst>
          </p:cNvPr>
          <p:cNvGrpSpPr>
            <a:grpSpLocks noChangeAspect="1"/>
          </p:cNvGrpSpPr>
          <p:nvPr/>
        </p:nvGrpSpPr>
        <p:grpSpPr>
          <a:xfrm>
            <a:off x="4049889" y="1409570"/>
            <a:ext cx="3841736" cy="3837932"/>
            <a:chOff x="5429142" y="3427861"/>
            <a:chExt cx="3012583" cy="30096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FF41524-0E96-034E-F12E-A2AF9E98AB18}"/>
                </a:ext>
              </a:extLst>
            </p:cNvPr>
            <p:cNvGrpSpPr/>
            <p:nvPr/>
          </p:nvGrpSpPr>
          <p:grpSpPr>
            <a:xfrm>
              <a:off x="5629815" y="3853914"/>
              <a:ext cx="2541078" cy="2340000"/>
              <a:chOff x="5629815" y="3853914"/>
              <a:chExt cx="2541078" cy="2340000"/>
            </a:xfrm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C2FDCE43-A96D-522D-95A2-1963F15AE41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74450" y="3853914"/>
                <a:ext cx="2340000" cy="234000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CA" sz="12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Text Box 4">
                <a:extLst>
                  <a:ext uri="{FF2B5EF4-FFF2-40B4-BE49-F238E27FC236}">
                    <a16:creationId xmlns:a16="http://schemas.microsoft.com/office/drawing/2014/main" id="{79CAE4A9-19B3-C352-BF81-0F6F524A1DFF}"/>
                  </a:ext>
                </a:extLst>
              </p:cNvPr>
              <p:cNvSpPr txBox="1"/>
              <p:nvPr/>
            </p:nvSpPr>
            <p:spPr>
              <a:xfrm>
                <a:off x="6421300" y="4861671"/>
                <a:ext cx="1046300" cy="32448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Mn</a:t>
                </a:r>
                <a:r>
                  <a:rPr lang="en-CA" kern="100" baseline="-25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CaO</a:t>
                </a:r>
                <a:r>
                  <a:rPr lang="en-CA" kern="100" baseline="-25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5</a:t>
                </a:r>
                <a:endParaRPr lang="en-CA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Text Box 4">
                <a:extLst>
                  <a:ext uri="{FF2B5EF4-FFF2-40B4-BE49-F238E27FC236}">
                    <a16:creationId xmlns:a16="http://schemas.microsoft.com/office/drawing/2014/main" id="{AB0D8814-8994-991E-3834-913B88A43412}"/>
                  </a:ext>
                </a:extLst>
              </p:cNvPr>
              <p:cNvSpPr txBox="1"/>
              <p:nvPr/>
            </p:nvSpPr>
            <p:spPr>
              <a:xfrm>
                <a:off x="5897536" y="4578453"/>
                <a:ext cx="453261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20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S</a:t>
                </a:r>
                <a:r>
                  <a:rPr lang="en-CA" sz="2000" kern="100" baseline="-25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0</a:t>
                </a:r>
                <a:endParaRPr lang="en-CA" sz="20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Text Box 4">
                <a:extLst>
                  <a:ext uri="{FF2B5EF4-FFF2-40B4-BE49-F238E27FC236}">
                    <a16:creationId xmlns:a16="http://schemas.microsoft.com/office/drawing/2014/main" id="{E744F068-48F4-3FA7-18B6-D5F8FF87B0EA}"/>
                  </a:ext>
                </a:extLst>
              </p:cNvPr>
              <p:cNvSpPr txBox="1"/>
              <p:nvPr/>
            </p:nvSpPr>
            <p:spPr>
              <a:xfrm>
                <a:off x="6745003" y="3959598"/>
                <a:ext cx="453261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20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S</a:t>
                </a:r>
                <a:r>
                  <a:rPr lang="en-CA" sz="2000" kern="100" baseline="-25000" dirty="0">
                    <a:solidFill>
                      <a:srgbClr val="000000"/>
                    </a:solidFill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1</a:t>
                </a:r>
                <a:endParaRPr lang="en-CA" sz="20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Text Box 4">
                <a:extLst>
                  <a:ext uri="{FF2B5EF4-FFF2-40B4-BE49-F238E27FC236}">
                    <a16:creationId xmlns:a16="http://schemas.microsoft.com/office/drawing/2014/main" id="{23C167AA-9917-8FE0-9C48-1AE26B4B421A}"/>
                  </a:ext>
                </a:extLst>
              </p:cNvPr>
              <p:cNvSpPr txBox="1"/>
              <p:nvPr/>
            </p:nvSpPr>
            <p:spPr>
              <a:xfrm>
                <a:off x="7590686" y="4579890"/>
                <a:ext cx="453261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20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S</a:t>
                </a:r>
                <a:r>
                  <a:rPr lang="en-CA" sz="2000" kern="100" baseline="-25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2</a:t>
                </a:r>
                <a:endParaRPr lang="en-CA" sz="20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Text Box 4">
                <a:extLst>
                  <a:ext uri="{FF2B5EF4-FFF2-40B4-BE49-F238E27FC236}">
                    <a16:creationId xmlns:a16="http://schemas.microsoft.com/office/drawing/2014/main" id="{9F4260FE-53DC-A82E-C067-B6CF16011355}"/>
                  </a:ext>
                </a:extLst>
              </p:cNvPr>
              <p:cNvSpPr txBox="1"/>
              <p:nvPr/>
            </p:nvSpPr>
            <p:spPr>
              <a:xfrm>
                <a:off x="7285992" y="5559591"/>
                <a:ext cx="453261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20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S</a:t>
                </a:r>
                <a:r>
                  <a:rPr lang="en-CA" sz="2000" kern="100" baseline="-25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3</a:t>
                </a:r>
                <a:endParaRPr lang="en-CA" sz="20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Text Box 4">
                <a:extLst>
                  <a:ext uri="{FF2B5EF4-FFF2-40B4-BE49-F238E27FC236}">
                    <a16:creationId xmlns:a16="http://schemas.microsoft.com/office/drawing/2014/main" id="{C23B571D-9A92-9D17-CE0A-3572FEE60E67}"/>
                  </a:ext>
                </a:extLst>
              </p:cNvPr>
              <p:cNvSpPr txBox="1"/>
              <p:nvPr/>
            </p:nvSpPr>
            <p:spPr>
              <a:xfrm>
                <a:off x="6233060" y="5556008"/>
                <a:ext cx="594260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2000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[S</a:t>
                </a:r>
                <a:r>
                  <a:rPr lang="en-CA" sz="2000" kern="100" baseline="-25000" dirty="0">
                    <a:solidFill>
                      <a:srgbClr val="000000"/>
                    </a:solidFill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sz="2000" kern="100" dirty="0">
                    <a:solidFill>
                      <a:srgbClr val="000000"/>
                    </a:solidFill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]</a:t>
                </a:r>
                <a:endParaRPr lang="en-CA" sz="20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4ABF4E4E-3829-93F0-57BC-1FB6021E03E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254961" y="4254254"/>
                <a:ext cx="501792" cy="364298"/>
              </a:xfrm>
              <a:prstGeom prst="line">
                <a:avLst/>
              </a:prstGeom>
              <a:ln w="22225" cap="rnd">
                <a:solidFill>
                  <a:srgbClr val="013D50"/>
                </a:solidFill>
                <a:prstDash val="solid"/>
                <a:tailEnd type="arrow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46AAFA41-A8DD-5599-4D71-2F140B9EA3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32334" y="4251831"/>
                <a:ext cx="487666" cy="355039"/>
              </a:xfrm>
              <a:prstGeom prst="line">
                <a:avLst/>
              </a:prstGeom>
              <a:ln w="22225" cap="rnd">
                <a:solidFill>
                  <a:srgbClr val="385D9A"/>
                </a:solidFill>
                <a:prstDash val="solid"/>
                <a:tailEnd type="arrow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BD1F2AF7-428D-44A9-A0BC-FEA1F7950AE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560103" y="4982387"/>
                <a:ext cx="179150" cy="577204"/>
              </a:xfrm>
              <a:prstGeom prst="line">
                <a:avLst/>
              </a:prstGeom>
              <a:ln w="22225" cap="rnd">
                <a:solidFill>
                  <a:srgbClr val="3197A7"/>
                </a:solidFill>
                <a:prstDash val="solid"/>
                <a:tailEnd type="arrow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DD90670B-FBF0-F36C-4356-D87ABE61C6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145102" y="4977271"/>
                <a:ext cx="189175" cy="580861"/>
              </a:xfrm>
              <a:prstGeom prst="line">
                <a:avLst/>
              </a:prstGeom>
              <a:ln w="22225" cap="rnd">
                <a:solidFill>
                  <a:srgbClr val="9FD4C1"/>
                </a:solidFill>
                <a:prstDash val="solid"/>
                <a:tailEnd type="arrow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41E47F24-FA9F-B5DF-1DDC-E437C21949E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19581" y="5777405"/>
                <a:ext cx="529239" cy="0"/>
              </a:xfrm>
              <a:prstGeom prst="line">
                <a:avLst/>
              </a:prstGeom>
              <a:ln w="22225" cap="rnd">
                <a:solidFill>
                  <a:srgbClr val="9FD4C1"/>
                </a:solidFill>
                <a:prstDash val="solid"/>
                <a:tailEnd type="arrow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Arc 17">
                <a:extLst>
                  <a:ext uri="{FF2B5EF4-FFF2-40B4-BE49-F238E27FC236}">
                    <a16:creationId xmlns:a16="http://schemas.microsoft.com/office/drawing/2014/main" id="{B6F2066A-63A4-7C47-886F-13229CB8C300}"/>
                  </a:ext>
                </a:extLst>
              </p:cNvPr>
              <p:cNvSpPr/>
              <p:nvPr/>
            </p:nvSpPr>
            <p:spPr>
              <a:xfrm rot="3229763">
                <a:off x="6026427" y="4077898"/>
                <a:ext cx="505592" cy="430146"/>
              </a:xfrm>
              <a:prstGeom prst="arc">
                <a:avLst>
                  <a:gd name="adj1" fmla="val 18107304"/>
                  <a:gd name="adj2" fmla="val 21194109"/>
                </a:avLst>
              </a:prstGeom>
              <a:ln w="22225" cap="rnd">
                <a:solidFill>
                  <a:srgbClr val="013D5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latin typeface="Georgia" panose="02040502050405020303" pitchFamily="18" charset="0"/>
                </a:endParaRPr>
              </a:p>
            </p:txBody>
          </p:sp>
          <p:sp>
            <p:nvSpPr>
              <p:cNvPr id="19" name="Text Box 4">
                <a:extLst>
                  <a:ext uri="{FF2B5EF4-FFF2-40B4-BE49-F238E27FC236}">
                    <a16:creationId xmlns:a16="http://schemas.microsoft.com/office/drawing/2014/main" id="{6FFCF7B8-437D-FAB9-D617-64E37A2A6916}"/>
                  </a:ext>
                </a:extLst>
              </p:cNvPr>
              <p:cNvSpPr txBox="1"/>
              <p:nvPr/>
            </p:nvSpPr>
            <p:spPr>
              <a:xfrm>
                <a:off x="6332221" y="3988000"/>
                <a:ext cx="359411" cy="29718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Arc 19">
                <a:extLst>
                  <a:ext uri="{FF2B5EF4-FFF2-40B4-BE49-F238E27FC236}">
                    <a16:creationId xmlns:a16="http://schemas.microsoft.com/office/drawing/2014/main" id="{CE34BC85-E5C5-ED84-8E64-FFF19D4ECE73}"/>
                  </a:ext>
                </a:extLst>
              </p:cNvPr>
              <p:cNvSpPr/>
              <p:nvPr/>
            </p:nvSpPr>
            <p:spPr>
              <a:xfrm rot="7576129">
                <a:off x="7202488" y="3963684"/>
                <a:ext cx="505592" cy="430146"/>
              </a:xfrm>
              <a:prstGeom prst="arc">
                <a:avLst>
                  <a:gd name="adj1" fmla="val 18107304"/>
                  <a:gd name="adj2" fmla="val 21194109"/>
                </a:avLst>
              </a:prstGeom>
              <a:ln w="22225" cap="rnd">
                <a:solidFill>
                  <a:srgbClr val="385D9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latin typeface="Georgia" panose="02040502050405020303" pitchFamily="18" charset="0"/>
                </a:endParaRPr>
              </a:p>
            </p:txBody>
          </p:sp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414CEDE7-8F22-A49F-A450-678FB407AC9B}"/>
                  </a:ext>
                </a:extLst>
              </p:cNvPr>
              <p:cNvSpPr/>
              <p:nvPr/>
            </p:nvSpPr>
            <p:spPr>
              <a:xfrm rot="11772163">
                <a:off x="7665301" y="5039267"/>
                <a:ext cx="505592" cy="430146"/>
              </a:xfrm>
              <a:prstGeom prst="arc">
                <a:avLst>
                  <a:gd name="adj1" fmla="val 18107304"/>
                  <a:gd name="adj2" fmla="val 21194109"/>
                </a:avLst>
              </a:prstGeom>
              <a:ln w="22225" cap="rnd">
                <a:solidFill>
                  <a:srgbClr val="3197A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latin typeface="Georgia" panose="02040502050405020303" pitchFamily="18" charset="0"/>
                </a:endParaRPr>
              </a:p>
            </p:txBody>
          </p:sp>
          <p:sp>
            <p:nvSpPr>
              <p:cNvPr id="22" name="Arc 21">
                <a:extLst>
                  <a:ext uri="{FF2B5EF4-FFF2-40B4-BE49-F238E27FC236}">
                    <a16:creationId xmlns:a16="http://schemas.microsoft.com/office/drawing/2014/main" id="{40B6374D-BC44-736A-0D4E-D891A14FD601}"/>
                  </a:ext>
                </a:extLst>
              </p:cNvPr>
              <p:cNvSpPr/>
              <p:nvPr/>
            </p:nvSpPr>
            <p:spPr>
              <a:xfrm rot="20587475">
                <a:off x="5825936" y="5378960"/>
                <a:ext cx="505592" cy="430146"/>
              </a:xfrm>
              <a:prstGeom prst="arc">
                <a:avLst>
                  <a:gd name="adj1" fmla="val 18107304"/>
                  <a:gd name="adj2" fmla="val 21194109"/>
                </a:avLst>
              </a:prstGeom>
              <a:noFill/>
              <a:ln w="22225" cap="rnd">
                <a:solidFill>
                  <a:srgbClr val="9FD4C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latin typeface="Georgia" panose="02040502050405020303" pitchFamily="18" charset="0"/>
                </a:endParaRPr>
              </a:p>
            </p:txBody>
          </p:sp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DD2B2E4C-C876-E196-782B-B59DEF952E83}"/>
                  </a:ext>
                </a:extLst>
              </p:cNvPr>
              <p:cNvSpPr/>
              <p:nvPr/>
            </p:nvSpPr>
            <p:spPr>
              <a:xfrm rot="20587475">
                <a:off x="5748769" y="5128017"/>
                <a:ext cx="505592" cy="430146"/>
              </a:xfrm>
              <a:prstGeom prst="arc">
                <a:avLst>
                  <a:gd name="adj1" fmla="val 18107304"/>
                  <a:gd name="adj2" fmla="val 21194109"/>
                </a:avLst>
              </a:prstGeom>
              <a:noFill/>
              <a:ln w="22225" cap="rnd">
                <a:solidFill>
                  <a:srgbClr val="9FD4C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latin typeface="Georgia" panose="02040502050405020303" pitchFamily="18" charset="0"/>
                </a:endParaRPr>
              </a:p>
            </p:txBody>
          </p:sp>
          <p:sp>
            <p:nvSpPr>
              <p:cNvPr id="24" name="Text Box 4">
                <a:extLst>
                  <a:ext uri="{FF2B5EF4-FFF2-40B4-BE49-F238E27FC236}">
                    <a16:creationId xmlns:a16="http://schemas.microsoft.com/office/drawing/2014/main" id="{07E67EFF-193A-F2D2-F5D6-3DD824ECB11A}"/>
                  </a:ext>
                </a:extLst>
              </p:cNvPr>
              <p:cNvSpPr txBox="1"/>
              <p:nvPr/>
            </p:nvSpPr>
            <p:spPr>
              <a:xfrm>
                <a:off x="7455284" y="4155310"/>
                <a:ext cx="359411" cy="29718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Text Box 4">
                <a:extLst>
                  <a:ext uri="{FF2B5EF4-FFF2-40B4-BE49-F238E27FC236}">
                    <a16:creationId xmlns:a16="http://schemas.microsoft.com/office/drawing/2014/main" id="{323889E4-DD8E-E796-7918-B0D0DCB45158}"/>
                  </a:ext>
                </a:extLst>
              </p:cNvPr>
              <p:cNvSpPr txBox="1"/>
              <p:nvPr/>
            </p:nvSpPr>
            <p:spPr>
              <a:xfrm>
                <a:off x="7666113" y="5261852"/>
                <a:ext cx="359411" cy="29718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Text Box 4">
                <a:extLst>
                  <a:ext uri="{FF2B5EF4-FFF2-40B4-BE49-F238E27FC236}">
                    <a16:creationId xmlns:a16="http://schemas.microsoft.com/office/drawing/2014/main" id="{4140C24B-C75A-28B7-2E38-E26D5C18D6FC}"/>
                  </a:ext>
                </a:extLst>
              </p:cNvPr>
              <p:cNvSpPr txBox="1"/>
              <p:nvPr/>
            </p:nvSpPr>
            <p:spPr>
              <a:xfrm>
                <a:off x="5883368" y="5175530"/>
                <a:ext cx="359411" cy="29718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00000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Text Box 4">
                <a:extLst>
                  <a:ext uri="{FF2B5EF4-FFF2-40B4-BE49-F238E27FC236}">
                    <a16:creationId xmlns:a16="http://schemas.microsoft.com/office/drawing/2014/main" id="{2F94051F-87D6-39DC-69D0-454CB30B5085}"/>
                  </a:ext>
                </a:extLst>
              </p:cNvPr>
              <p:cNvSpPr txBox="1"/>
              <p:nvPr/>
            </p:nvSpPr>
            <p:spPr>
              <a:xfrm>
                <a:off x="5629815" y="4906592"/>
                <a:ext cx="583565" cy="35242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2000" kern="100" dirty="0">
                    <a:solidFill>
                      <a:srgbClr val="000000"/>
                    </a:solidFill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O</a:t>
                </a:r>
                <a:r>
                  <a:rPr lang="en-CA" sz="2000" kern="100" baseline="-25000" dirty="0">
                    <a:solidFill>
                      <a:srgbClr val="000000"/>
                    </a:solidFill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2</a:t>
                </a:r>
                <a:endParaRPr lang="en-CA" sz="2000" kern="100" dirty="0">
                  <a:solidFill>
                    <a:srgbClr val="000000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5" name="Text Box 23">
              <a:extLst>
                <a:ext uri="{FF2B5EF4-FFF2-40B4-BE49-F238E27FC236}">
                  <a16:creationId xmlns:a16="http://schemas.microsoft.com/office/drawing/2014/main" id="{AB0C9BD2-FDB9-9B06-CED7-5B087B60DA02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5429142" y="3427861"/>
              <a:ext cx="3012583" cy="30096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1" vert="horz" wrap="square" lIns="91440" tIns="45720" rIns="91440" bIns="45720" numCol="1" spcCol="0" rtlCol="0" fromWordArt="0" anchor="t" anchorCtr="0" forceAA="0" compatLnSpc="1">
              <a:prstTxWarp prst="textArchDown">
                <a:avLst>
                  <a:gd name="adj" fmla="val 162071"/>
                </a:avLst>
              </a:prstTxWarp>
              <a:noAutofit/>
            </a:bodyPr>
            <a:lstStyle/>
            <a:p>
              <a:pPr algn="ctr"/>
              <a:r>
                <a:rPr lang="en-CA" kern="100" dirty="0">
                  <a:solidFill>
                    <a:srgbClr val="000000"/>
                  </a:solidFill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Oxygen-evolving complex</a:t>
              </a:r>
              <a:endParaRPr lang="en-CA" kern="100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556FA4CE-5E91-6DDD-385C-C0FE3A5CA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738944" y="2098376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1132363" y="2645344"/>
            <a:ext cx="4314075" cy="3662434"/>
            <a:chOff x="0" y="0"/>
            <a:chExt cx="8628151" cy="73248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628151" cy="6618487"/>
            </a:xfrm>
            <a:custGeom>
              <a:avLst/>
              <a:gdLst/>
              <a:ahLst/>
              <a:cxnLst/>
              <a:rect l="l" t="t" r="r" b="b"/>
              <a:pathLst>
                <a:path w="8628151" h="6618487">
                  <a:moveTo>
                    <a:pt x="0" y="0"/>
                  </a:moveTo>
                  <a:lnTo>
                    <a:pt x="8628151" y="0"/>
                  </a:lnTo>
                  <a:lnTo>
                    <a:pt x="8628151" y="6618487"/>
                  </a:lnTo>
                  <a:lnTo>
                    <a:pt x="0" y="66184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0351" t="-1868" b="-10221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24304" y="6551811"/>
              <a:ext cx="171748" cy="3607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93"/>
                </a:lnSpc>
              </a:pPr>
              <a:r>
                <a:rPr lang="en-US" sz="1050">
                  <a:solidFill>
                    <a:srgbClr val="243B3B"/>
                  </a:solidFill>
                </a:rPr>
                <a:t>0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409726" y="6551811"/>
              <a:ext cx="403762" cy="36074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493"/>
                </a:lnSpc>
              </a:pPr>
              <a:r>
                <a:rPr lang="en-US" sz="1050" dirty="0">
                  <a:solidFill>
                    <a:srgbClr val="243B3B"/>
                  </a:solidFill>
                </a:rPr>
                <a:t>10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5006593" y="6551811"/>
              <a:ext cx="316704" cy="3508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93"/>
                </a:lnSpc>
              </a:pPr>
              <a:r>
                <a:rPr lang="en-US" sz="1050">
                  <a:solidFill>
                    <a:srgbClr val="243B3B"/>
                  </a:solidFill>
                </a:rPr>
                <a:t>20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488929" y="6551811"/>
              <a:ext cx="315614" cy="3607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93"/>
                </a:lnSpc>
              </a:pPr>
              <a:r>
                <a:rPr lang="en-US" sz="1050">
                  <a:solidFill>
                    <a:srgbClr val="243B3B"/>
                  </a:solidFill>
                </a:rPr>
                <a:t>30</a:t>
              </a:r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73668" y="0"/>
              <a:ext cx="8425378" cy="6525501"/>
              <a:chOff x="0" y="0"/>
              <a:chExt cx="1664272" cy="1288988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664272" cy="1288988"/>
              </a:xfrm>
              <a:custGeom>
                <a:avLst/>
                <a:gdLst/>
                <a:ahLst/>
                <a:cxnLst/>
                <a:rect l="l" t="t" r="r" b="b"/>
                <a:pathLst>
                  <a:path w="1664272" h="1288988">
                    <a:moveTo>
                      <a:pt x="0" y="0"/>
                    </a:moveTo>
                    <a:lnTo>
                      <a:pt x="1664272" y="0"/>
                    </a:lnTo>
                    <a:lnTo>
                      <a:pt x="1664272" y="1288988"/>
                    </a:lnTo>
                    <a:lnTo>
                      <a:pt x="0" y="128898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 sz="1200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95250"/>
                <a:ext cx="1664272" cy="1384238"/>
              </a:xfrm>
              <a:prstGeom prst="rect">
                <a:avLst/>
              </a:prstGeom>
            </p:spPr>
            <p:txBody>
              <a:bodyPr lIns="33867" tIns="33867" rIns="33867" bIns="33867" rtlCol="0" anchor="ctr"/>
              <a:lstStyle/>
              <a:p>
                <a:pPr algn="ctr">
                  <a:lnSpc>
                    <a:spcPts val="2351"/>
                  </a:lnSpc>
                </a:pPr>
                <a:endParaRPr sz="1200"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2833380" y="6869101"/>
              <a:ext cx="2262088" cy="4557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866"/>
                </a:lnSpc>
              </a:pPr>
              <a:r>
                <a:rPr lang="en-US" sz="1333" dirty="0">
                  <a:solidFill>
                    <a:srgbClr val="243B3B"/>
                  </a:solidFill>
                </a:rPr>
                <a:t>Flash</a:t>
              </a:r>
              <a:r>
                <a:rPr lang="en-US" sz="1333" dirty="0">
                  <a:solidFill>
                    <a:srgbClr val="243B3B"/>
                  </a:solidFill>
                  <a:latin typeface="Codec Pro"/>
                </a:rPr>
                <a:t> Number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8518905" y="6053666"/>
            <a:ext cx="1131044" cy="227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6"/>
              </a:lnSpc>
            </a:pPr>
            <a:r>
              <a:rPr lang="en-US" sz="1333" dirty="0">
                <a:solidFill>
                  <a:srgbClr val="243B3B"/>
                </a:solidFill>
              </a:rPr>
              <a:t>Flash</a:t>
            </a:r>
            <a:r>
              <a:rPr lang="en-US" sz="1333" dirty="0">
                <a:solidFill>
                  <a:srgbClr val="243B3B"/>
                </a:solidFill>
                <a:latin typeface="Codec Pro"/>
              </a:rPr>
              <a:t> Number</a:t>
            </a:r>
          </a:p>
        </p:txBody>
      </p:sp>
      <p:sp>
        <p:nvSpPr>
          <p:cNvPr id="15" name="Freeform 15"/>
          <p:cNvSpPr/>
          <p:nvPr/>
        </p:nvSpPr>
        <p:spPr>
          <a:xfrm>
            <a:off x="6741599" y="2477858"/>
            <a:ext cx="4938483" cy="3430875"/>
          </a:xfrm>
          <a:custGeom>
            <a:avLst/>
            <a:gdLst/>
            <a:ahLst/>
            <a:cxnLst/>
            <a:rect l="l" t="t" r="r" b="b"/>
            <a:pathLst>
              <a:path w="9876966" h="6861751">
                <a:moveTo>
                  <a:pt x="0" y="0"/>
                </a:moveTo>
                <a:lnTo>
                  <a:pt x="9876966" y="0"/>
                </a:lnTo>
                <a:lnTo>
                  <a:pt x="9876966" y="6861751"/>
                </a:lnTo>
                <a:lnTo>
                  <a:pt x="0" y="68617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560" t="-5392" r="-3081" b="-16283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6" name="TextBox 16"/>
          <p:cNvSpPr txBox="1"/>
          <p:nvPr/>
        </p:nvSpPr>
        <p:spPr>
          <a:xfrm>
            <a:off x="8107883" y="5895022"/>
            <a:ext cx="199195" cy="1803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93"/>
              </a:lnSpc>
            </a:pPr>
            <a:r>
              <a:rPr lang="en-US" sz="1050" dirty="0">
                <a:solidFill>
                  <a:srgbClr val="243B3B"/>
                </a:solidFill>
              </a:rPr>
              <a:t>10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632720" y="5901372"/>
            <a:ext cx="158354" cy="175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3"/>
              </a:lnSpc>
            </a:pPr>
            <a:r>
              <a:rPr lang="en-US" sz="1050" dirty="0">
                <a:solidFill>
                  <a:srgbClr val="243B3B"/>
                </a:solidFill>
              </a:rPr>
              <a:t>20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144544" y="5895022"/>
            <a:ext cx="157808" cy="175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3"/>
              </a:lnSpc>
            </a:pPr>
            <a:r>
              <a:rPr lang="en-US" sz="1050" dirty="0">
                <a:solidFill>
                  <a:srgbClr val="243B3B"/>
                </a:solidFill>
              </a:rPr>
              <a:t>30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6834225" y="2619116"/>
            <a:ext cx="4690966" cy="3262750"/>
            <a:chOff x="0" y="0"/>
            <a:chExt cx="1853221" cy="128898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853221" cy="1288988"/>
            </a:xfrm>
            <a:custGeom>
              <a:avLst/>
              <a:gdLst/>
              <a:ahLst/>
              <a:cxnLst/>
              <a:rect l="l" t="t" r="r" b="b"/>
              <a:pathLst>
                <a:path w="1853221" h="1288988">
                  <a:moveTo>
                    <a:pt x="0" y="0"/>
                  </a:moveTo>
                  <a:lnTo>
                    <a:pt x="1853221" y="0"/>
                  </a:lnTo>
                  <a:lnTo>
                    <a:pt x="1853221" y="1288988"/>
                  </a:lnTo>
                  <a:lnTo>
                    <a:pt x="0" y="12889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95250"/>
              <a:ext cx="1853221" cy="1384238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351"/>
                </a:lnSpc>
              </a:pPr>
              <a:endParaRPr sz="1200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300551" y="4125926"/>
            <a:ext cx="434698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>
                <a:solidFill>
                  <a:srgbClr val="243B3B"/>
                </a:solidFill>
              </a:rPr>
              <a:t>0.000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300551" y="3601571"/>
            <a:ext cx="434698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>
                <a:solidFill>
                  <a:srgbClr val="243B3B"/>
                </a:solidFill>
              </a:rPr>
              <a:t>0.002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306901" y="3076214"/>
            <a:ext cx="434698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>
                <a:solidFill>
                  <a:srgbClr val="243B3B"/>
                </a:solidFill>
              </a:rPr>
              <a:t>0.004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306901" y="2550858"/>
            <a:ext cx="434698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>
                <a:solidFill>
                  <a:srgbClr val="243B3B"/>
                </a:solidFill>
              </a:rPr>
              <a:t>0.006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306901" y="4651282"/>
            <a:ext cx="434698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>
                <a:solidFill>
                  <a:srgbClr val="243B3B"/>
                </a:solidFill>
              </a:rPr>
              <a:t>-0.002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306901" y="5176639"/>
            <a:ext cx="434698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>
                <a:solidFill>
                  <a:srgbClr val="243B3B"/>
                </a:solidFill>
              </a:rPr>
              <a:t>-0.004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6306901" y="5701996"/>
            <a:ext cx="434698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>
                <a:solidFill>
                  <a:srgbClr val="243B3B"/>
                </a:solidFill>
              </a:rPr>
              <a:t>-0.006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61006" y="361951"/>
            <a:ext cx="11469988" cy="824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67"/>
              </a:lnSpc>
            </a:pPr>
            <a:r>
              <a:rPr lang="en-US" sz="5334" spc="373" dirty="0">
                <a:solidFill>
                  <a:srgbClr val="0E1126"/>
                </a:solidFill>
                <a:latin typeface="Codec Pro Ultra-Bold"/>
              </a:rPr>
              <a:t> </a:t>
            </a:r>
            <a:r>
              <a:rPr lang="en-US" sz="4800" spc="373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Wavelet Transformation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47119" y="1802043"/>
            <a:ext cx="3884563" cy="42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E1126"/>
                </a:solidFill>
              </a:rPr>
              <a:t>Raw Fluorescence Data 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644811" y="1802043"/>
            <a:ext cx="2691011" cy="446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E1126"/>
                </a:solidFill>
              </a:rPr>
              <a:t>Fourier</a:t>
            </a:r>
            <a:r>
              <a:rPr lang="en-US" sz="2666" dirty="0">
                <a:solidFill>
                  <a:srgbClr val="0E1126"/>
                </a:solidFill>
                <a:latin typeface="Codec Pro"/>
              </a:rPr>
              <a:t> Wavelets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811853" y="5650169"/>
            <a:ext cx="314160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 dirty="0">
                <a:solidFill>
                  <a:srgbClr val="243B3B"/>
                </a:solidFill>
              </a:rPr>
              <a:t>0.90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818203" y="2688101"/>
            <a:ext cx="314160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>
                <a:solidFill>
                  <a:srgbClr val="243B3B"/>
                </a:solidFill>
              </a:rPr>
              <a:t>1.10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1853" y="4911871"/>
            <a:ext cx="314160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 dirty="0">
                <a:solidFill>
                  <a:srgbClr val="243B3B"/>
                </a:solidFill>
              </a:rPr>
              <a:t>0.95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811853" y="4170615"/>
            <a:ext cx="314160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 dirty="0">
                <a:solidFill>
                  <a:srgbClr val="243B3B"/>
                </a:solidFill>
              </a:rPr>
              <a:t>1.00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811853" y="3429357"/>
            <a:ext cx="314160" cy="18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3"/>
              </a:lnSpc>
            </a:pPr>
            <a:r>
              <a:rPr lang="en-US" sz="1050">
                <a:solidFill>
                  <a:srgbClr val="243B3B"/>
                </a:solidFill>
              </a:rPr>
              <a:t>1.05</a:t>
            </a:r>
          </a:p>
        </p:txBody>
      </p:sp>
      <p:sp>
        <p:nvSpPr>
          <p:cNvPr id="40" name="TextBox 40"/>
          <p:cNvSpPr txBox="1"/>
          <p:nvPr/>
        </p:nvSpPr>
        <p:spPr>
          <a:xfrm rot="-5400000">
            <a:off x="-856531" y="4122842"/>
            <a:ext cx="3008463" cy="227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6"/>
              </a:lnSpc>
            </a:pPr>
            <a:r>
              <a:rPr lang="en-US" sz="1333" dirty="0">
                <a:solidFill>
                  <a:srgbClr val="243B3B"/>
                </a:solidFill>
              </a:rPr>
              <a:t>Normalized ChlF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9EC4358-8A80-E2E3-5EC7-F8452623A919}"/>
              </a:ext>
            </a:extLst>
          </p:cNvPr>
          <p:cNvSpPr txBox="1"/>
          <p:nvPr/>
        </p:nvSpPr>
        <p:spPr>
          <a:xfrm>
            <a:off x="2273595" y="1281999"/>
            <a:ext cx="8062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E1126"/>
                </a:solidFill>
              </a:rPr>
              <a:t>Sample Plots: </a:t>
            </a:r>
            <a:r>
              <a:rPr lang="en-US" sz="1800" i="1" dirty="0">
                <a:solidFill>
                  <a:srgbClr val="0E1126"/>
                </a:solidFill>
              </a:rPr>
              <a:t>Fragilariopsis cylindrus 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at 0°C and 1 second flash intervals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5294D0EF-7862-1528-070D-587AB0E5B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CBE6E-270F-4F93-63EA-982EF6595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351647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dirty="0">
                <a:latin typeface="Palatino" pitchFamily="2" charset="77"/>
                <a:ea typeface="Palatino" pitchFamily="2" charset="77"/>
              </a:rPr>
              <a:t>ChlF Periodicity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99BB313-A148-309D-AED2-F486602F6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262578"/>
            <a:ext cx="10175630" cy="480104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800" dirty="0"/>
              <a:t>Sample Plot: </a:t>
            </a:r>
            <a:r>
              <a:rPr lang="en-US" sz="1800" i="1" dirty="0"/>
              <a:t>Chlamydomonas priscuii</a:t>
            </a:r>
          </a:p>
        </p:txBody>
      </p:sp>
      <p:pic>
        <p:nvPicPr>
          <p:cNvPr id="5" name="Content Placeholder 4" descr="A diagram of a temperature&#10;&#10;Description automatically generated">
            <a:extLst>
              <a:ext uri="{FF2B5EF4-FFF2-40B4-BE49-F238E27FC236}">
                <a16:creationId xmlns:a16="http://schemas.microsoft.com/office/drawing/2014/main" id="{6EA38F9B-4EA8-5E34-EDEB-07C28BA85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950" y="1893537"/>
            <a:ext cx="9031640" cy="476417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C22C4-0E09-071C-0C4C-8EA4C2A5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79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664387" y="2018745"/>
            <a:ext cx="5166607" cy="3910819"/>
          </a:xfrm>
          <a:custGeom>
            <a:avLst/>
            <a:gdLst/>
            <a:ahLst/>
            <a:cxnLst/>
            <a:rect l="l" t="t" r="r" b="b"/>
            <a:pathLst>
              <a:path w="7749910" h="5866228">
                <a:moveTo>
                  <a:pt x="0" y="0"/>
                </a:moveTo>
                <a:lnTo>
                  <a:pt x="7749910" y="0"/>
                </a:lnTo>
                <a:lnTo>
                  <a:pt x="7749910" y="5866228"/>
                </a:lnTo>
                <a:lnTo>
                  <a:pt x="0" y="5866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02339"/>
            </a:stretch>
          </a:blipFill>
        </p:spPr>
        <p:txBody>
          <a:bodyPr/>
          <a:lstStyle/>
          <a:p>
            <a:endParaRPr lang="en-US" sz="1067">
              <a:latin typeface="Georgia" panose="02040502050405020303" pitchFamily="18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17075" y="438150"/>
            <a:ext cx="10957851" cy="75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67"/>
              </a:lnSpc>
            </a:pPr>
            <a:r>
              <a:rPr lang="en-US" sz="4800" spc="373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Duration of Oscillations</a:t>
            </a:r>
          </a:p>
        </p:txBody>
      </p:sp>
      <p:sp>
        <p:nvSpPr>
          <p:cNvPr id="4" name="Freeform 4"/>
          <p:cNvSpPr/>
          <p:nvPr/>
        </p:nvSpPr>
        <p:spPr>
          <a:xfrm>
            <a:off x="816383" y="2012395"/>
            <a:ext cx="5166043" cy="3898119"/>
          </a:xfrm>
          <a:custGeom>
            <a:avLst/>
            <a:gdLst/>
            <a:ahLst/>
            <a:cxnLst/>
            <a:rect l="l" t="t" r="r" b="b"/>
            <a:pathLst>
              <a:path w="7749065" h="5847178">
                <a:moveTo>
                  <a:pt x="0" y="0"/>
                </a:moveTo>
                <a:lnTo>
                  <a:pt x="7749065" y="0"/>
                </a:lnTo>
                <a:lnTo>
                  <a:pt x="7749065" y="5847178"/>
                </a:lnTo>
                <a:lnTo>
                  <a:pt x="0" y="58471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2976"/>
            </a:stretch>
          </a:blipFill>
        </p:spPr>
        <p:txBody>
          <a:bodyPr/>
          <a:lstStyle/>
          <a:p>
            <a:endParaRPr lang="en-US" sz="1067">
              <a:latin typeface="Georgia" panose="02040502050405020303" pitchFamily="18" charset="0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510428" y="5698479"/>
            <a:ext cx="4290492" cy="246831"/>
            <a:chOff x="0" y="-76200"/>
            <a:chExt cx="8580985" cy="493663"/>
          </a:xfrm>
        </p:grpSpPr>
        <p:sp>
          <p:nvSpPr>
            <p:cNvPr id="6" name="TextBox 6"/>
            <p:cNvSpPr txBox="1"/>
            <p:nvPr/>
          </p:nvSpPr>
          <p:spPr>
            <a:xfrm>
              <a:off x="0" y="-76200"/>
              <a:ext cx="21580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4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206628" y="-76200"/>
              <a:ext cx="204688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8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218436" y="-70292"/>
              <a:ext cx="512062" cy="48308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12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3422592" y="-65620"/>
              <a:ext cx="512062" cy="48308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16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4634129" y="-76200"/>
              <a:ext cx="43547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20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5831599" y="-76200"/>
              <a:ext cx="41513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24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017695" y="-76200"/>
              <a:ext cx="404018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28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8183713" y="-76200"/>
              <a:ext cx="397272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32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356481" y="5698479"/>
            <a:ext cx="4290492" cy="246831"/>
            <a:chOff x="0" y="-76200"/>
            <a:chExt cx="8580985" cy="493663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76200"/>
              <a:ext cx="21580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4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206628" y="-76200"/>
              <a:ext cx="204688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8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2312074" y="-76200"/>
              <a:ext cx="358428" cy="48308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12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487058" y="-65620"/>
              <a:ext cx="358428" cy="48308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 dirty="0">
                  <a:solidFill>
                    <a:srgbClr val="243B3B"/>
                  </a:solidFill>
                  <a:latin typeface="Georgia" panose="02040502050405020303" pitchFamily="18" charset="0"/>
                </a:rPr>
                <a:t>16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4634129" y="-76200"/>
              <a:ext cx="43547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20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5831599" y="-76200"/>
              <a:ext cx="415130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24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017695" y="-76200"/>
              <a:ext cx="404018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28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8183713" y="-76200"/>
              <a:ext cx="397272" cy="483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53"/>
                </a:lnSpc>
              </a:pPr>
              <a:r>
                <a:rPr lang="en-US" sz="1333">
                  <a:solidFill>
                    <a:srgbClr val="243B3B"/>
                  </a:solidFill>
                  <a:latin typeface="Georgia" panose="02040502050405020303" pitchFamily="18" charset="0"/>
                </a:rPr>
                <a:t>32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2601338" y="5973737"/>
            <a:ext cx="1583432" cy="297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3"/>
              </a:lnSpc>
            </a:pPr>
            <a:r>
              <a:rPr lang="en-US" sz="1600" dirty="0">
                <a:solidFill>
                  <a:srgbClr val="243B3B"/>
                </a:solidFill>
                <a:latin typeface="Georgia" panose="02040502050405020303" pitchFamily="18" charset="0"/>
              </a:rPr>
              <a:t>Flash Number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455975" y="5973737"/>
            <a:ext cx="1583432" cy="297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3"/>
              </a:lnSpc>
            </a:pPr>
            <a:r>
              <a:rPr lang="en-US" sz="1600">
                <a:solidFill>
                  <a:srgbClr val="243B3B"/>
                </a:solidFill>
                <a:latin typeface="Georgia" panose="02040502050405020303" pitchFamily="18" charset="0"/>
              </a:rPr>
              <a:t>Flash Number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529979" y="2228661"/>
            <a:ext cx="385615" cy="3440863"/>
            <a:chOff x="0" y="-66675"/>
            <a:chExt cx="771228" cy="6881725"/>
          </a:xfrm>
        </p:grpSpPr>
        <p:sp>
          <p:nvSpPr>
            <p:cNvPr id="26" name="TextBox 26"/>
            <p:cNvSpPr txBox="1"/>
            <p:nvPr/>
          </p:nvSpPr>
          <p:spPr>
            <a:xfrm>
              <a:off x="114698" y="3178567"/>
              <a:ext cx="656530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0.00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44760" y="2097405"/>
              <a:ext cx="626466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0.02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31366" y="1015365"/>
              <a:ext cx="63986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0.04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42280" y="-66675"/>
              <a:ext cx="628948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0.06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3396" y="4260606"/>
              <a:ext cx="75783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-0.02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5342646"/>
              <a:ext cx="771226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-0.04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10816" y="6424686"/>
              <a:ext cx="76041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6376786" y="2228661"/>
            <a:ext cx="385615" cy="3440863"/>
            <a:chOff x="0" y="-66675"/>
            <a:chExt cx="771228" cy="6881725"/>
          </a:xfrm>
        </p:grpSpPr>
        <p:sp>
          <p:nvSpPr>
            <p:cNvPr id="34" name="TextBox 34"/>
            <p:cNvSpPr txBox="1"/>
            <p:nvPr/>
          </p:nvSpPr>
          <p:spPr>
            <a:xfrm>
              <a:off x="114698" y="3178567"/>
              <a:ext cx="656530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0.00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144760" y="2097405"/>
              <a:ext cx="626466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0.02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131366" y="1015365"/>
              <a:ext cx="63986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0.04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142280" y="-66675"/>
              <a:ext cx="628948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0.06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3396" y="4260606"/>
              <a:ext cx="75783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-0.02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5342646"/>
              <a:ext cx="771226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-0.04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10816" y="6424686"/>
              <a:ext cx="760412" cy="390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680"/>
                </a:lnSpc>
              </a:pPr>
              <a:r>
                <a:rPr lang="en-US" sz="1067">
                  <a:solidFill>
                    <a:srgbClr val="243B3B"/>
                  </a:solidFill>
                  <a:latin typeface="Georgia" panose="02040502050405020303" pitchFamily="18" charset="0"/>
                </a:rPr>
                <a:t>-0.06</a:t>
              </a:r>
            </a:p>
          </p:txBody>
        </p:sp>
      </p:grpSp>
      <p:sp>
        <p:nvSpPr>
          <p:cNvPr id="41" name="TextBox 41"/>
          <p:cNvSpPr txBox="1"/>
          <p:nvPr/>
        </p:nvSpPr>
        <p:spPr>
          <a:xfrm rot="-5400000">
            <a:off x="-961859" y="3812663"/>
            <a:ext cx="2575880" cy="297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3"/>
              </a:lnSpc>
            </a:pPr>
            <a:r>
              <a:rPr lang="en-US" sz="1600">
                <a:solidFill>
                  <a:srgbClr val="243B3B"/>
                </a:solidFill>
                <a:latin typeface="Georgia" panose="02040502050405020303" pitchFamily="18" charset="0"/>
              </a:rPr>
              <a:t>Scaled Fluorescence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443852" y="1464179"/>
            <a:ext cx="3898404" cy="42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200" dirty="0">
                <a:solidFill>
                  <a:srgbClr val="0E1126"/>
                </a:solidFill>
                <a:latin typeface="Georgia" panose="02040502050405020303" pitchFamily="18" charset="0"/>
              </a:rPr>
              <a:t>Original Fourier Wavelet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7131280" y="1464179"/>
            <a:ext cx="4232821" cy="435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200" dirty="0">
                <a:solidFill>
                  <a:srgbClr val="0E1126"/>
                </a:solidFill>
                <a:latin typeface="Georgia" panose="02040502050405020303" pitchFamily="18" charset="0"/>
                <a:ea typeface="Codec Pro"/>
              </a:rPr>
              <a:t>Reconstruction at 𝛼 =0.05 </a:t>
            </a:r>
          </a:p>
        </p:txBody>
      </p:sp>
      <p:sp>
        <p:nvSpPr>
          <p:cNvPr id="44" name="AutoShape 44"/>
          <p:cNvSpPr/>
          <p:nvPr/>
        </p:nvSpPr>
        <p:spPr>
          <a:xfrm>
            <a:off x="5855480" y="1760512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067">
              <a:latin typeface="Georgia" panose="02040502050405020303" pitchFamily="18" charset="0"/>
            </a:endParaRPr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31AB8C50-996F-D03C-B5A1-9E74D7C16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42BC9F-AF0D-3429-A5E7-20A16CF3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15</a:t>
            </a:fld>
            <a:endParaRPr lang="en-US"/>
          </a:p>
        </p:txBody>
      </p:sp>
      <p:pic>
        <p:nvPicPr>
          <p:cNvPr id="3" name="Content Placeholder 10">
            <a:extLst>
              <a:ext uri="{FF2B5EF4-FFF2-40B4-BE49-F238E27FC236}">
                <a16:creationId xmlns:a16="http://schemas.microsoft.com/office/drawing/2014/main" id="{AD4B3B4C-CD24-9DC3-7831-E790A9DA3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045" y="1690688"/>
            <a:ext cx="10128249" cy="45577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58C63D-8A1A-8984-04B5-1F44A07963AF}"/>
              </a:ext>
            </a:extLst>
          </p:cNvPr>
          <p:cNvSpPr txBox="1"/>
          <p:nvPr/>
        </p:nvSpPr>
        <p:spPr>
          <a:xfrm>
            <a:off x="1594338" y="6396029"/>
            <a:ext cx="90033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Individual strains sustain longer cycling under </a:t>
            </a:r>
            <a:r>
              <a:rPr lang="en-US" sz="1600" b="1" dirty="0"/>
              <a:t>higher</a:t>
            </a:r>
            <a:r>
              <a:rPr lang="en-US" sz="1600" dirty="0"/>
              <a:t> steady-state light &amp; </a:t>
            </a:r>
            <a:r>
              <a:rPr lang="en-US" sz="1600" b="1" dirty="0"/>
              <a:t>lower</a:t>
            </a:r>
            <a:r>
              <a:rPr lang="en-US" sz="1600" dirty="0"/>
              <a:t> temperatures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4039D49-D6F0-F7D2-0CE1-3D7B115BE80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>
                <a:latin typeface="Palatino" pitchFamily="2" charset="77"/>
                <a:ea typeface="Palatino" pitchFamily="2" charset="77"/>
              </a:rPr>
              <a:t>Trends Within Taxa</a:t>
            </a:r>
            <a:endParaRPr lang="en-US" sz="4800" dirty="0">
              <a:latin typeface="Palatino" pitchFamily="2" charset="77"/>
              <a:ea typeface="Palatin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72397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44DF1-9AAA-9B8D-8033-192F0458E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98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Palatino" pitchFamily="2" charset="77"/>
                <a:ea typeface="Palatino" pitchFamily="2" charset="77"/>
              </a:rPr>
              <a:t>Comparison Across Taxa</a:t>
            </a:r>
          </a:p>
        </p:txBody>
      </p:sp>
      <p:pic>
        <p:nvPicPr>
          <p:cNvPr id="13" name="Content Placeholder 12" descr="A graph of different temperature levels&#10;&#10;Description automatically generated with medium confidence">
            <a:extLst>
              <a:ext uri="{FF2B5EF4-FFF2-40B4-BE49-F238E27FC236}">
                <a16:creationId xmlns:a16="http://schemas.microsoft.com/office/drawing/2014/main" id="{30CB518B-C25A-534C-597C-7B0A5FA8DF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4404" y="1445916"/>
            <a:ext cx="8008645" cy="4805187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0F755D6-19CD-1503-EEC3-41DFD6FCDE2E}"/>
              </a:ext>
            </a:extLst>
          </p:cNvPr>
          <p:cNvSpPr txBox="1"/>
          <p:nvPr/>
        </p:nvSpPr>
        <p:spPr>
          <a:xfrm>
            <a:off x="2388973" y="6410096"/>
            <a:ext cx="7414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Polar strains exhibited significant cycling across a </a:t>
            </a:r>
            <a:r>
              <a:rPr lang="en-US" sz="1600" b="1" dirty="0"/>
              <a:t>broader</a:t>
            </a:r>
            <a:r>
              <a:rPr lang="en-US" sz="1600" dirty="0"/>
              <a:t> range of conditions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99C2863-A18C-20A5-7D6D-3F481EB27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809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A5F40D-298C-1688-A989-7B62CF790A3E}"/>
              </a:ext>
            </a:extLst>
          </p:cNvPr>
          <p:cNvSpPr txBox="1">
            <a:spLocks/>
          </p:cNvSpPr>
          <p:nvPr/>
        </p:nvSpPr>
        <p:spPr>
          <a:xfrm>
            <a:off x="838200" y="29098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>
                <a:latin typeface="Palatino" pitchFamily="2" charset="77"/>
                <a:ea typeface="Palatino" pitchFamily="2" charset="77"/>
              </a:rPr>
              <a:t>Comparison Across Taxa</a:t>
            </a:r>
            <a:endParaRPr lang="en-US" sz="4800"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F59570-3DC6-2D74-33F6-0527CA4109B6}"/>
              </a:ext>
            </a:extLst>
          </p:cNvPr>
          <p:cNvSpPr txBox="1"/>
          <p:nvPr/>
        </p:nvSpPr>
        <p:spPr>
          <a:xfrm>
            <a:off x="2388973" y="6397739"/>
            <a:ext cx="77280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Polar strains sustained </a:t>
            </a:r>
            <a:r>
              <a:rPr lang="en-US" sz="1600" b="1" dirty="0"/>
              <a:t>longer</a:t>
            </a:r>
            <a:r>
              <a:rPr lang="en-US" sz="1600" dirty="0"/>
              <a:t> cycling under comparable conditions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CFC69C1-674A-B709-A5C8-70A09869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17</a:t>
            </a:fld>
            <a:endParaRPr lang="en-US"/>
          </a:p>
        </p:txBody>
      </p:sp>
      <p:pic>
        <p:nvPicPr>
          <p:cNvPr id="18" name="Content Placeholder 17" descr="A diagram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665274A1-CBE3-0B37-D56A-8F4EDC7B4D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6960" y="1616547"/>
            <a:ext cx="10212067" cy="4595430"/>
          </a:xfrm>
        </p:spPr>
      </p:pic>
    </p:spTree>
    <p:extLst>
      <p:ext uri="{BB962C8B-B14F-4D97-AF65-F5344CB8AC3E}">
        <p14:creationId xmlns:p14="http://schemas.microsoft.com/office/powerpoint/2010/main" val="1300183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1006" y="438151"/>
            <a:ext cx="11469988" cy="772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67"/>
              </a:lnSpc>
            </a:pPr>
            <a:r>
              <a:rPr lang="en-US" sz="4800" spc="373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Key Conclusions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23651" y="5280611"/>
            <a:ext cx="10944697" cy="13951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00000"/>
                </a:solidFill>
              </a:rPr>
              <a:t>Together, these findings indicate that diverse polar phytoplankton have a unique capacity to sustain photosynthesis under photic stress </a:t>
            </a:r>
          </a:p>
          <a:p>
            <a:pPr algn="ctr">
              <a:lnSpc>
                <a:spcPts val="3733"/>
              </a:lnSpc>
            </a:pPr>
            <a:endParaRPr lang="en-US" sz="2666" dirty="0">
              <a:solidFill>
                <a:srgbClr val="000000"/>
              </a:solidFill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493288" y="1796384"/>
            <a:ext cx="9205424" cy="3030713"/>
            <a:chOff x="0" y="-131486"/>
            <a:chExt cx="18410848" cy="6061425"/>
          </a:xfrm>
        </p:grpSpPr>
        <p:sp>
          <p:nvSpPr>
            <p:cNvPr id="5" name="TextBox 5"/>
            <p:cNvSpPr txBox="1"/>
            <p:nvPr/>
          </p:nvSpPr>
          <p:spPr>
            <a:xfrm>
              <a:off x="1468482" y="-131486"/>
              <a:ext cx="16942366" cy="14909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87"/>
                </a:lnSpc>
              </a:pPr>
              <a:r>
                <a:rPr lang="en-US" sz="2000" dirty="0">
                  <a:solidFill>
                    <a:srgbClr val="000000"/>
                  </a:solidFill>
                </a:rPr>
                <a:t>Within taxa, higher light levels and colder temperatures result in stronger maintenance of s-state cycling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468482" y="2172678"/>
              <a:ext cx="16942366" cy="14909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87"/>
                </a:lnSpc>
              </a:pPr>
              <a:r>
                <a:rPr lang="en-US" sz="2000" dirty="0">
                  <a:solidFill>
                    <a:srgbClr val="000000"/>
                  </a:solidFill>
                </a:rPr>
                <a:t>Polar taxa exhibit significant cycling across a broader range of conditions than their temperate counterparts 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468480" y="4439019"/>
              <a:ext cx="16942366" cy="14909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87"/>
                </a:lnSpc>
              </a:pPr>
              <a:r>
                <a:rPr lang="en-US" sz="2000" dirty="0">
                  <a:solidFill>
                    <a:srgbClr val="000000"/>
                  </a:solidFill>
                </a:rPr>
                <a:t>Polar taxa maintain synchronicity in S-state cycling longer than temperate taxa under comparable conditions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7106"/>
              <a:ext cx="1106536" cy="1282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7"/>
                </a:lnSpc>
              </a:pPr>
              <a:r>
                <a:rPr lang="en-US" sz="4588" spc="321" dirty="0">
                  <a:solidFill>
                    <a:srgbClr val="4F90A6"/>
                  </a:solidFill>
                </a:rPr>
                <a:t>1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141368"/>
              <a:ext cx="1106536" cy="1282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7"/>
                </a:lnSpc>
              </a:pPr>
              <a:r>
                <a:rPr lang="en-US" sz="4588" spc="321" dirty="0">
                  <a:solidFill>
                    <a:srgbClr val="4F90A6"/>
                  </a:solidFill>
                </a:rPr>
                <a:t>2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318993"/>
              <a:ext cx="1106536" cy="1282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7"/>
                </a:lnSpc>
              </a:pPr>
              <a:r>
                <a:rPr lang="en-US" sz="4588" spc="321" dirty="0">
                  <a:solidFill>
                    <a:srgbClr val="4F90A6"/>
                  </a:solidFill>
                </a:rPr>
                <a:t>3</a:t>
              </a:r>
            </a:p>
          </p:txBody>
        </p:sp>
      </p:grp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D2E0ABDA-40EE-99E1-063E-7A258B183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054834" h="21736031">
                <a:moveTo>
                  <a:pt x="0" y="0"/>
                </a:moveTo>
                <a:lnTo>
                  <a:pt x="29054834" y="0"/>
                </a:lnTo>
                <a:lnTo>
                  <a:pt x="29054834" y="21736031"/>
                </a:lnTo>
                <a:lnTo>
                  <a:pt x="0" y="217360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8233" t="-55365" r="-32411" b="-138826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3" name="AutoShape 3"/>
          <p:cNvSpPr/>
          <p:nvPr/>
        </p:nvSpPr>
        <p:spPr>
          <a:xfrm>
            <a:off x="1036482" y="1363643"/>
            <a:ext cx="10119035" cy="5146694"/>
          </a:xfrm>
          <a:prstGeom prst="rect">
            <a:avLst/>
          </a:prstGeom>
          <a:solidFill>
            <a:srgbClr val="0E1126">
              <a:alpha val="89804"/>
            </a:srgbClr>
          </a:solidFill>
        </p:spPr>
        <p:txBody>
          <a:bodyPr/>
          <a:lstStyle/>
          <a:p>
            <a:endParaRPr lang="en-US" sz="1200"/>
          </a:p>
        </p:txBody>
      </p:sp>
      <p:sp>
        <p:nvSpPr>
          <p:cNvPr id="4" name="TextBox 4"/>
          <p:cNvSpPr txBox="1"/>
          <p:nvPr/>
        </p:nvSpPr>
        <p:spPr>
          <a:xfrm>
            <a:off x="1195664" y="1504610"/>
            <a:ext cx="9800670" cy="3534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7"/>
              </a:lnSpc>
            </a:pPr>
            <a:r>
              <a:rPr lang="en-US" sz="1600" dirty="0">
                <a:solidFill>
                  <a:srgbClr val="F7F7F7"/>
                </a:solidFill>
              </a:rPr>
              <a:t>I would like to express my gratitude to my supervisor:</a:t>
            </a:r>
          </a:p>
          <a:p>
            <a:pPr algn="ctr"/>
            <a:r>
              <a:rPr lang="en-US" sz="2400" dirty="0">
                <a:solidFill>
                  <a:srgbClr val="F7F7F7"/>
                </a:solidFill>
              </a:rPr>
              <a:t>Dr. Douglas A Campbell</a:t>
            </a:r>
          </a:p>
          <a:p>
            <a:pPr algn="ctr"/>
            <a:endParaRPr lang="en-US" dirty="0">
              <a:solidFill>
                <a:srgbClr val="F7F7F7"/>
              </a:solidFill>
            </a:endParaRPr>
          </a:p>
          <a:p>
            <a:pPr algn="ctr">
              <a:lnSpc>
                <a:spcPts val="3360"/>
              </a:lnSpc>
            </a:pPr>
            <a:r>
              <a:rPr lang="en-US" sz="1600" dirty="0">
                <a:solidFill>
                  <a:srgbClr val="F7F7F7"/>
                </a:solidFill>
              </a:rPr>
              <a:t>as well as Campbell Lab members:</a:t>
            </a:r>
          </a:p>
          <a:p>
            <a:pPr algn="ctr">
              <a:lnSpc>
                <a:spcPts val="3360"/>
              </a:lnSpc>
            </a:pPr>
            <a:r>
              <a:rPr lang="en-US" sz="1600" dirty="0">
                <a:solidFill>
                  <a:srgbClr val="F7F7F7"/>
                </a:solidFill>
              </a:rPr>
              <a:t>Dr. Maximilian Berthold, Naaman Omar, Mireille </a:t>
            </a:r>
            <a:r>
              <a:rPr lang="en-US" sz="1600" dirty="0" err="1">
                <a:solidFill>
                  <a:srgbClr val="F7F7F7"/>
                </a:solidFill>
              </a:rPr>
              <a:t>Savoie</a:t>
            </a:r>
            <a:r>
              <a:rPr lang="en-US" sz="1600" dirty="0">
                <a:solidFill>
                  <a:srgbClr val="F7F7F7"/>
                </a:solidFill>
              </a:rPr>
              <a:t>, &amp; Sylwia Sliwinska-Wilczewska</a:t>
            </a:r>
          </a:p>
          <a:p>
            <a:pPr algn="ctr">
              <a:lnSpc>
                <a:spcPts val="3360"/>
              </a:lnSpc>
            </a:pPr>
            <a:endParaRPr lang="en-US" sz="1600" dirty="0">
              <a:solidFill>
                <a:srgbClr val="F7F7F7"/>
              </a:solidFill>
            </a:endParaRPr>
          </a:p>
          <a:p>
            <a:pPr algn="ctr">
              <a:lnSpc>
                <a:spcPts val="2987"/>
              </a:lnSpc>
            </a:pPr>
            <a:r>
              <a:rPr lang="en-US" sz="1600" dirty="0">
                <a:solidFill>
                  <a:srgbClr val="F7F7F7"/>
                </a:solidFill>
              </a:rPr>
              <a:t>and our partners at </a:t>
            </a:r>
          </a:p>
          <a:p>
            <a:pPr algn="ctr">
              <a:lnSpc>
                <a:spcPts val="3360"/>
              </a:lnSpc>
            </a:pPr>
            <a:r>
              <a:rPr lang="en-US" sz="1600" dirty="0">
                <a:solidFill>
                  <a:srgbClr val="F7F7F7"/>
                </a:solidFill>
              </a:rPr>
              <a:t>The International Research Laboratory Takuvik at Université de Laval</a:t>
            </a:r>
          </a:p>
          <a:p>
            <a:pPr algn="ctr">
              <a:lnSpc>
                <a:spcPts val="3360"/>
              </a:lnSpc>
            </a:pPr>
            <a:r>
              <a:rPr lang="en-US" sz="1600" dirty="0">
                <a:solidFill>
                  <a:srgbClr val="F7F7F7"/>
                </a:solidFill>
              </a:rPr>
              <a:t> &amp; Cvetkovska Lab at the University of Ottawa </a:t>
            </a:r>
          </a:p>
        </p:txBody>
      </p:sp>
      <p:sp>
        <p:nvSpPr>
          <p:cNvPr id="5" name="Freeform 5"/>
          <p:cNvSpPr/>
          <p:nvPr/>
        </p:nvSpPr>
        <p:spPr>
          <a:xfrm>
            <a:off x="1036482" y="5538454"/>
            <a:ext cx="2268985" cy="971882"/>
          </a:xfrm>
          <a:custGeom>
            <a:avLst/>
            <a:gdLst/>
            <a:ahLst/>
            <a:cxnLst/>
            <a:rect l="l" t="t" r="r" b="b"/>
            <a:pathLst>
              <a:path w="3403477" h="1457823">
                <a:moveTo>
                  <a:pt x="0" y="0"/>
                </a:moveTo>
                <a:lnTo>
                  <a:pt x="3403477" y="0"/>
                </a:lnTo>
                <a:lnTo>
                  <a:pt x="3403477" y="1457822"/>
                </a:lnTo>
                <a:lnTo>
                  <a:pt x="0" y="1457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Freeform 6"/>
          <p:cNvSpPr/>
          <p:nvPr/>
        </p:nvSpPr>
        <p:spPr>
          <a:xfrm>
            <a:off x="3947807" y="5538455"/>
            <a:ext cx="1413167" cy="957499"/>
          </a:xfrm>
          <a:custGeom>
            <a:avLst/>
            <a:gdLst/>
            <a:ahLst/>
            <a:cxnLst/>
            <a:rect l="l" t="t" r="r" b="b"/>
            <a:pathLst>
              <a:path w="2119751" h="1436249">
                <a:moveTo>
                  <a:pt x="0" y="0"/>
                </a:moveTo>
                <a:lnTo>
                  <a:pt x="2119751" y="0"/>
                </a:lnTo>
                <a:lnTo>
                  <a:pt x="2119751" y="1436248"/>
                </a:lnTo>
                <a:lnTo>
                  <a:pt x="0" y="14362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4541" b="-23048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7" name="Freeform 7"/>
          <p:cNvSpPr/>
          <p:nvPr/>
        </p:nvSpPr>
        <p:spPr>
          <a:xfrm>
            <a:off x="10140312" y="5538454"/>
            <a:ext cx="994964" cy="925749"/>
          </a:xfrm>
          <a:custGeom>
            <a:avLst/>
            <a:gdLst/>
            <a:ahLst/>
            <a:cxnLst/>
            <a:rect l="l" t="t" r="r" b="b"/>
            <a:pathLst>
              <a:path w="1492446" h="1388624">
                <a:moveTo>
                  <a:pt x="0" y="0"/>
                </a:moveTo>
                <a:lnTo>
                  <a:pt x="1492446" y="0"/>
                </a:lnTo>
                <a:lnTo>
                  <a:pt x="1492446" y="1388623"/>
                </a:lnTo>
                <a:lnTo>
                  <a:pt x="0" y="13886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8" name="Freeform 8"/>
          <p:cNvSpPr/>
          <p:nvPr/>
        </p:nvSpPr>
        <p:spPr>
          <a:xfrm>
            <a:off x="6002324" y="5605122"/>
            <a:ext cx="1929540" cy="838546"/>
          </a:xfrm>
          <a:custGeom>
            <a:avLst/>
            <a:gdLst/>
            <a:ahLst/>
            <a:cxnLst/>
            <a:rect l="l" t="t" r="r" b="b"/>
            <a:pathLst>
              <a:path w="2894310" h="1257819">
                <a:moveTo>
                  <a:pt x="0" y="0"/>
                </a:moveTo>
                <a:lnTo>
                  <a:pt x="2894310" y="0"/>
                </a:lnTo>
                <a:lnTo>
                  <a:pt x="2894310" y="1257819"/>
                </a:lnTo>
                <a:lnTo>
                  <a:pt x="0" y="12578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9" name="Freeform 9"/>
          <p:cNvSpPr/>
          <p:nvPr/>
        </p:nvSpPr>
        <p:spPr>
          <a:xfrm>
            <a:off x="8573214" y="5538454"/>
            <a:ext cx="925749" cy="925749"/>
          </a:xfrm>
          <a:custGeom>
            <a:avLst/>
            <a:gdLst/>
            <a:ahLst/>
            <a:cxnLst/>
            <a:rect l="l" t="t" r="r" b="b"/>
            <a:pathLst>
              <a:path w="1388624" h="1388624">
                <a:moveTo>
                  <a:pt x="0" y="0"/>
                </a:moveTo>
                <a:lnTo>
                  <a:pt x="1388623" y="0"/>
                </a:lnTo>
                <a:lnTo>
                  <a:pt x="1388623" y="1388623"/>
                </a:lnTo>
                <a:lnTo>
                  <a:pt x="0" y="13886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0" name="TextBox 10"/>
          <p:cNvSpPr txBox="1"/>
          <p:nvPr/>
        </p:nvSpPr>
        <p:spPr>
          <a:xfrm>
            <a:off x="361006" y="435817"/>
            <a:ext cx="11469988" cy="772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67"/>
              </a:lnSpc>
            </a:pPr>
            <a:r>
              <a:rPr lang="en-US" sz="4800" spc="373" dirty="0">
                <a:ln w="3175">
                  <a:noFill/>
                </a:ln>
                <a:solidFill>
                  <a:srgbClr val="0E1126"/>
                </a:solidFill>
                <a:effectLst>
                  <a:glow rad="63500">
                    <a:srgbClr val="F7F7F7">
                      <a:alpha val="40000"/>
                    </a:srgbClr>
                  </a:glow>
                </a:effectLst>
                <a:latin typeface="Palatino" pitchFamily="2" charset="77"/>
                <a:ea typeface="Palatino" pitchFamily="2" charset="77"/>
              </a:rPr>
              <a:t>Acknowledgements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E606AA-710F-1A41-FA43-7BE56566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80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atellite view of the ocean&#10;&#10;Description automatically generated">
            <a:extLst>
              <a:ext uri="{FF2B5EF4-FFF2-40B4-BE49-F238E27FC236}">
                <a16:creationId xmlns:a16="http://schemas.microsoft.com/office/drawing/2014/main" id="{61DA5C04-DABA-B96B-C375-D47E411665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5" t="23879" r="3835" b="29509"/>
          <a:stretch/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C7F5473-56D4-4EE7-6709-8EA430E7C5FC}"/>
              </a:ext>
            </a:extLst>
          </p:cNvPr>
          <p:cNvSpPr/>
          <p:nvPr/>
        </p:nvSpPr>
        <p:spPr>
          <a:xfrm>
            <a:off x="6169890" y="6613236"/>
            <a:ext cx="6022109" cy="244764"/>
          </a:xfrm>
          <a:prstGeom prst="roundRect">
            <a:avLst>
              <a:gd name="adj" fmla="val 18501"/>
            </a:avLst>
          </a:prstGeom>
          <a:solidFill>
            <a:srgbClr val="D6E5F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1126"/>
                </a:solidFill>
                <a:ea typeface="Palatino" pitchFamily="2" charset="77"/>
              </a:rPr>
              <a:t>Phytoplankton Bloom in the Barents Sea, August 2021. Image: Joshua Stevens (NASA)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8A568-EF38-5C70-A08C-75310687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976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3" name="Picture 12" descr="A close-up of a blue and green light&#10;&#10;Description automatically generated">
            <a:extLst>
              <a:ext uri="{FF2B5EF4-FFF2-40B4-BE49-F238E27FC236}">
                <a16:creationId xmlns:a16="http://schemas.microsoft.com/office/drawing/2014/main" id="{7D0E2DC7-8A47-B99D-1112-3DBBF2B8B2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31" b="138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E606AA-710F-1A41-FA43-7BE56566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7276" y="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4E4394F-46CC-EE4E-AD20-96A99937E76E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0A3717F-BDD5-0723-FEDC-64079758F103}"/>
              </a:ext>
            </a:extLst>
          </p:cNvPr>
          <p:cNvSpPr/>
          <p:nvPr/>
        </p:nvSpPr>
        <p:spPr>
          <a:xfrm>
            <a:off x="9800491" y="6576647"/>
            <a:ext cx="2391507" cy="281354"/>
          </a:xfrm>
          <a:prstGeom prst="roundRect">
            <a:avLst>
              <a:gd name="adj" fmla="val 18501"/>
            </a:avLst>
          </a:prstGeom>
          <a:solidFill>
            <a:srgbClr val="D6E5F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1126"/>
                </a:solidFill>
                <a:ea typeface="Palatino" pitchFamily="2" charset="77"/>
              </a:rPr>
              <a:t>Sub-ice algae. Image: M. Stenzel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9F4474E-13FC-C953-8C7A-A4AF69B6E775}"/>
              </a:ext>
            </a:extLst>
          </p:cNvPr>
          <p:cNvSpPr/>
          <p:nvPr/>
        </p:nvSpPr>
        <p:spPr>
          <a:xfrm>
            <a:off x="2909207" y="2541814"/>
            <a:ext cx="6373585" cy="1774372"/>
          </a:xfrm>
          <a:prstGeom prst="roundRect">
            <a:avLst/>
          </a:prstGeom>
          <a:solidFill>
            <a:srgbClr val="0222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>
                <a:latin typeface="Palatino" pitchFamily="2" charset="77"/>
                <a:ea typeface="Palatino" pitchFamily="2" charset="77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186753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2544-C810-5407-4400-35415CC16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5ACB3-9683-16B3-204A-227A4906B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307A1-E4F6-1EFF-4CAF-461C3A527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81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5F604-82DD-0E0E-C0BE-A119416B1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Photic Constraints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E7BEB-9D9C-6F7D-369B-5E7C7334E8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5751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E1126"/>
                </a:solidFill>
              </a:rPr>
              <a:t>Light Attenuation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7FF98-C30D-C368-A8B6-8965BEAFA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57517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rgbClr val="0E1126"/>
                </a:solidFill>
              </a:rPr>
              <a:t>Solar Angle</a:t>
            </a:r>
          </a:p>
        </p:txBody>
      </p:sp>
      <p:pic>
        <p:nvPicPr>
          <p:cNvPr id="8" name="Picture 7" descr="A circle of earths with a yellow circle in the middle&#10;&#10;Description automatically generated">
            <a:extLst>
              <a:ext uri="{FF2B5EF4-FFF2-40B4-BE49-F238E27FC236}">
                <a16:creationId xmlns:a16="http://schemas.microsoft.com/office/drawing/2014/main" id="{6E2B1D1B-1969-ADC7-5016-5E3E6E388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4403" y="2400797"/>
            <a:ext cx="4137193" cy="4192813"/>
          </a:xfrm>
          <a:prstGeom prst="rect">
            <a:avLst/>
          </a:prstGeom>
        </p:spPr>
      </p:pic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2405FCCA-913E-A7DE-F84D-2F71E1F80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3</a:t>
            </a:fld>
            <a:endParaRPr lang="en-US"/>
          </a:p>
        </p:txBody>
      </p:sp>
      <p:sp>
        <p:nvSpPr>
          <p:cNvPr id="7" name="Freeform 2">
            <a:extLst>
              <a:ext uri="{FF2B5EF4-FFF2-40B4-BE49-F238E27FC236}">
                <a16:creationId xmlns:a16="http://schemas.microsoft.com/office/drawing/2014/main" id="{F9858D7A-267F-1329-A695-A0184D472B41}"/>
              </a:ext>
            </a:extLst>
          </p:cNvPr>
          <p:cNvSpPr>
            <a:spLocks noChangeAspect="1"/>
          </p:cNvSpPr>
          <p:nvPr/>
        </p:nvSpPr>
        <p:spPr>
          <a:xfrm>
            <a:off x="1798344" y="2535734"/>
            <a:ext cx="3261312" cy="3957141"/>
          </a:xfrm>
          <a:custGeom>
            <a:avLst/>
            <a:gdLst/>
            <a:ahLst/>
            <a:cxnLst/>
            <a:rect l="l" t="t" r="r" b="b"/>
            <a:pathLst>
              <a:path w="16256999" h="6827546">
                <a:moveTo>
                  <a:pt x="0" y="0"/>
                </a:moveTo>
                <a:lnTo>
                  <a:pt x="16256998" y="0"/>
                </a:lnTo>
                <a:lnTo>
                  <a:pt x="16256998" y="6827546"/>
                </a:lnTo>
                <a:lnTo>
                  <a:pt x="0" y="68275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5764" t="1090" b="-1184"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6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4BB4-188B-5582-9BA1-6C1C7C0D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2413"/>
            <a:ext cx="10515600" cy="330572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Have polar phytoplankton adapted to extremely low light by increasing their efficiency of photosynthetic energy conversion?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2036BA-B868-C9D2-D292-861A975E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702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4BB4-188B-5582-9BA1-6C1C7C0D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2413"/>
            <a:ext cx="10515600" cy="330572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Have polar phytoplankton adapted to extremely low light by increasing their efficiency of photosynthetic energy conversion?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2036BA-B868-C9D2-D292-861A975E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0815CC-B4A5-505A-5D7F-DE2125C3CBF4}"/>
              </a:ext>
            </a:extLst>
          </p:cNvPr>
          <p:cNvSpPr txBox="1"/>
          <p:nvPr/>
        </p:nvSpPr>
        <p:spPr>
          <a:xfrm>
            <a:off x="2321169" y="4700954"/>
            <a:ext cx="7549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hypothesized mechanism: suppressing energetically wasteful charge recombinations in Photosystem II</a:t>
            </a:r>
          </a:p>
        </p:txBody>
      </p:sp>
    </p:spTree>
    <p:extLst>
      <p:ext uri="{BB962C8B-B14F-4D97-AF65-F5344CB8AC3E}">
        <p14:creationId xmlns:p14="http://schemas.microsoft.com/office/powerpoint/2010/main" val="4020835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BD3A11F-1215-1D5E-166D-EC5043233A4E}"/>
              </a:ext>
            </a:extLst>
          </p:cNvPr>
          <p:cNvGrpSpPr/>
          <p:nvPr/>
        </p:nvGrpSpPr>
        <p:grpSpPr>
          <a:xfrm rot="6739495">
            <a:off x="2121622" y="598388"/>
            <a:ext cx="7433811" cy="6275655"/>
            <a:chOff x="2142675" y="747571"/>
            <a:chExt cx="6779602" cy="5676365"/>
          </a:xfrm>
        </p:grpSpPr>
        <p:pic>
          <p:nvPicPr>
            <p:cNvPr id="3" name="Picture 2" descr="A diagram of a cell&#10;&#10;Description automatically generated">
              <a:extLst>
                <a:ext uri="{FF2B5EF4-FFF2-40B4-BE49-F238E27FC236}">
                  <a16:creationId xmlns:a16="http://schemas.microsoft.com/office/drawing/2014/main" id="{F66F461F-4031-56B2-D578-81F9CA1C0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835" t="263" r="31740"/>
            <a:stretch/>
          </p:blipFill>
          <p:spPr>
            <a:xfrm rot="18366360">
              <a:off x="2694293" y="195953"/>
              <a:ext cx="5676365" cy="6779602"/>
            </a:xfrm>
            <a:prstGeom prst="rect">
              <a:avLst/>
            </a:prstGeom>
          </p:spPr>
        </p:pic>
        <p:pic>
          <p:nvPicPr>
            <p:cNvPr id="7" name="Picture 6" descr="A green cell structure with a yellow circle&#10;&#10;Description automatically generated">
              <a:extLst>
                <a:ext uri="{FF2B5EF4-FFF2-40B4-BE49-F238E27FC236}">
                  <a16:creationId xmlns:a16="http://schemas.microsoft.com/office/drawing/2014/main" id="{A79AA6B3-9879-41D2-CF44-BCD641D1A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8358805">
              <a:off x="4334528" y="2361549"/>
              <a:ext cx="3970102" cy="39160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396335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Phytoplankton Cell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67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cell structure with a yellow circle&#10;&#10;Description automatically generated">
            <a:extLst>
              <a:ext uri="{FF2B5EF4-FFF2-40B4-BE49-F238E27FC236}">
                <a16:creationId xmlns:a16="http://schemas.microsoft.com/office/drawing/2014/main" id="{A79AA6B3-9879-41D2-CF44-BCD641D1A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98300">
            <a:off x="2565560" y="2079408"/>
            <a:ext cx="4389251" cy="4293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396335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Chloroplast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CA0257-3187-E603-523F-28FA83D9F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40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cell structure with a yellow circle&#10;&#10;Description automatically generated">
            <a:extLst>
              <a:ext uri="{FF2B5EF4-FFF2-40B4-BE49-F238E27FC236}">
                <a16:creationId xmlns:a16="http://schemas.microsoft.com/office/drawing/2014/main" id="{A79AA6B3-9879-41D2-CF44-BCD641D1A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98300">
            <a:off x="2565560" y="2079408"/>
            <a:ext cx="4389251" cy="4293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396335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Thylakoid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65752B-8674-DB22-0A16-424D6EA2B46B}"/>
              </a:ext>
            </a:extLst>
          </p:cNvPr>
          <p:cNvSpPr>
            <a:spLocks noChangeAspect="1"/>
          </p:cNvSpPr>
          <p:nvPr/>
        </p:nvSpPr>
        <p:spPr>
          <a:xfrm>
            <a:off x="6487420" y="3955719"/>
            <a:ext cx="478988" cy="479286"/>
          </a:xfrm>
          <a:prstGeom prst="rect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een cell with several coins inside&#10;&#10;Description automatically generated">
            <a:extLst>
              <a:ext uri="{FF2B5EF4-FFF2-40B4-BE49-F238E27FC236}">
                <a16:creationId xmlns:a16="http://schemas.microsoft.com/office/drawing/2014/main" id="{4C62003F-C473-455E-134D-7E64C2CDC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275651" y="3955719"/>
            <a:ext cx="3916349" cy="2741444"/>
          </a:xfrm>
          <a:prstGeom prst="rect">
            <a:avLst/>
          </a:prstGeom>
        </p:spPr>
      </p:pic>
      <p:cxnSp>
        <p:nvCxnSpPr>
          <p:cNvPr id="5" name="Curved Connector 4">
            <a:extLst>
              <a:ext uri="{FF2B5EF4-FFF2-40B4-BE49-F238E27FC236}">
                <a16:creationId xmlns:a16="http://schemas.microsoft.com/office/drawing/2014/main" id="{3B123500-5A7F-D7ED-D2EF-5526CD00DC0E}"/>
              </a:ext>
            </a:extLst>
          </p:cNvPr>
          <p:cNvCxnSpPr>
            <a:stCxn id="2" idx="3"/>
            <a:endCxn id="3" idx="3"/>
          </p:cNvCxnSpPr>
          <p:nvPr/>
        </p:nvCxnSpPr>
        <p:spPr>
          <a:xfrm>
            <a:off x="6966408" y="4195362"/>
            <a:ext cx="1309243" cy="1131079"/>
          </a:xfrm>
          <a:prstGeom prst="curvedConnector3">
            <a:avLst/>
          </a:prstGeom>
          <a:ln w="38100">
            <a:solidFill>
              <a:srgbClr val="0E112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61E93-7456-E458-1847-838D9E19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515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396335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pic>
        <p:nvPicPr>
          <p:cNvPr id="3" name="Picture 2" descr="A green cell with several coins inside&#10;&#10;Description automatically generated">
            <a:extLst>
              <a:ext uri="{FF2B5EF4-FFF2-40B4-BE49-F238E27FC236}">
                <a16:creationId xmlns:a16="http://schemas.microsoft.com/office/drawing/2014/main" id="{4C62003F-C473-455E-134D-7E64C2CDC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275651" y="3955719"/>
            <a:ext cx="3916349" cy="274144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265752B-8674-DB22-0A16-424D6EA2B46B}"/>
              </a:ext>
            </a:extLst>
          </p:cNvPr>
          <p:cNvSpPr>
            <a:spLocks noChangeAspect="1"/>
          </p:cNvSpPr>
          <p:nvPr/>
        </p:nvSpPr>
        <p:spPr>
          <a:xfrm>
            <a:off x="9714764" y="5140181"/>
            <a:ext cx="197023" cy="197145"/>
          </a:xfrm>
          <a:prstGeom prst="rect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00208F03-1CA2-745E-EB4F-60B18617C380}"/>
              </a:ext>
            </a:extLst>
          </p:cNvPr>
          <p:cNvGrpSpPr>
            <a:grpSpLocks noChangeAspect="1"/>
          </p:cNvGrpSpPr>
          <p:nvPr/>
        </p:nvGrpSpPr>
        <p:grpSpPr>
          <a:xfrm>
            <a:off x="565640" y="495062"/>
            <a:ext cx="7432140" cy="3460657"/>
            <a:chOff x="1930801" y="1187574"/>
            <a:chExt cx="8330399" cy="3878917"/>
          </a:xfrm>
        </p:grpSpPr>
        <p:sp>
          <p:nvSpPr>
            <p:cNvPr id="78" name="Terminator 77">
              <a:extLst>
                <a:ext uri="{FF2B5EF4-FFF2-40B4-BE49-F238E27FC236}">
                  <a16:creationId xmlns:a16="http://schemas.microsoft.com/office/drawing/2014/main" id="{59EB8F3A-E70A-3573-376B-02FF7FCAB9CF}"/>
                </a:ext>
              </a:extLst>
            </p:cNvPr>
            <p:cNvSpPr/>
            <p:nvPr/>
          </p:nvSpPr>
          <p:spPr>
            <a:xfrm>
              <a:off x="4630320" y="3591306"/>
              <a:ext cx="338686" cy="281283"/>
            </a:xfrm>
            <a:prstGeom prst="flowChartTermina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Arc 78">
              <a:extLst>
                <a:ext uri="{FF2B5EF4-FFF2-40B4-BE49-F238E27FC236}">
                  <a16:creationId xmlns:a16="http://schemas.microsoft.com/office/drawing/2014/main" id="{D93341A1-BFF7-169B-BD9C-07F3AE12D0D4}"/>
                </a:ext>
              </a:extLst>
            </p:cNvPr>
            <p:cNvSpPr/>
            <p:nvPr/>
          </p:nvSpPr>
          <p:spPr>
            <a:xfrm rot="13195476">
              <a:off x="5991819" y="3179102"/>
              <a:ext cx="208362" cy="585437"/>
            </a:xfrm>
            <a:prstGeom prst="arc">
              <a:avLst>
                <a:gd name="adj1" fmla="val 18280911"/>
                <a:gd name="adj2" fmla="val 4432488"/>
              </a:avLst>
            </a:prstGeom>
            <a:ln w="28575" cap="rnd">
              <a:solidFill>
                <a:schemeClr val="bg1"/>
              </a:solidFill>
              <a:headEnd type="none" w="sm" len="med"/>
              <a:tailEnd type="arrow" w="lg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Arc 79">
              <a:extLst>
                <a:ext uri="{FF2B5EF4-FFF2-40B4-BE49-F238E27FC236}">
                  <a16:creationId xmlns:a16="http://schemas.microsoft.com/office/drawing/2014/main" id="{7BC072BB-89A0-2E10-9C9D-4881CB0A8927}"/>
                </a:ext>
              </a:extLst>
            </p:cNvPr>
            <p:cNvSpPr/>
            <p:nvPr/>
          </p:nvSpPr>
          <p:spPr>
            <a:xfrm rot="1667098">
              <a:off x="5648777" y="3705986"/>
              <a:ext cx="208362" cy="585437"/>
            </a:xfrm>
            <a:prstGeom prst="arc">
              <a:avLst>
                <a:gd name="adj1" fmla="val 18280911"/>
                <a:gd name="adj2" fmla="val 4432488"/>
              </a:avLst>
            </a:prstGeom>
            <a:ln w="28575" cap="rnd">
              <a:solidFill>
                <a:schemeClr val="bg1"/>
              </a:solidFill>
              <a:headEnd type="arrow" w="lg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 2">
              <a:extLst>
                <a:ext uri="{FF2B5EF4-FFF2-40B4-BE49-F238E27FC236}">
                  <a16:creationId xmlns:a16="http://schemas.microsoft.com/office/drawing/2014/main" id="{5365E0D4-C25A-F644-701C-BFF86398BB14}"/>
                </a:ext>
              </a:extLst>
            </p:cNvPr>
            <p:cNvSpPr/>
            <p:nvPr/>
          </p:nvSpPr>
          <p:spPr>
            <a:xfrm>
              <a:off x="1930801" y="1920723"/>
              <a:ext cx="8330399" cy="2751947"/>
            </a:xfrm>
            <a:custGeom>
              <a:avLst/>
              <a:gdLst/>
              <a:ahLst/>
              <a:cxnLst/>
              <a:rect l="l" t="t" r="r" b="b"/>
              <a:pathLst>
                <a:path w="8333755" h="2750139">
                  <a:moveTo>
                    <a:pt x="0" y="0"/>
                  </a:moveTo>
                  <a:lnTo>
                    <a:pt x="8333755" y="0"/>
                  </a:lnTo>
                  <a:lnTo>
                    <a:pt x="8333755" y="2750140"/>
                  </a:lnTo>
                  <a:lnTo>
                    <a:pt x="0" y="27501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Terminator 81">
              <a:extLst>
                <a:ext uri="{FF2B5EF4-FFF2-40B4-BE49-F238E27FC236}">
                  <a16:creationId xmlns:a16="http://schemas.microsoft.com/office/drawing/2014/main" id="{8B7A0543-5FB1-C7F7-AD6F-3F4846058981}"/>
                </a:ext>
              </a:extLst>
            </p:cNvPr>
            <p:cNvSpPr/>
            <p:nvPr/>
          </p:nvSpPr>
          <p:spPr>
            <a:xfrm>
              <a:off x="4351298" y="3789626"/>
              <a:ext cx="377067" cy="286725"/>
            </a:xfrm>
            <a:prstGeom prst="flowChartTermina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Terminator 82">
              <a:extLst>
                <a:ext uri="{FF2B5EF4-FFF2-40B4-BE49-F238E27FC236}">
                  <a16:creationId xmlns:a16="http://schemas.microsoft.com/office/drawing/2014/main" id="{0D227738-ADB6-0AD6-2838-6E9B57DE7932}"/>
                </a:ext>
              </a:extLst>
            </p:cNvPr>
            <p:cNvSpPr/>
            <p:nvPr/>
          </p:nvSpPr>
          <p:spPr>
            <a:xfrm>
              <a:off x="4835823" y="3234020"/>
              <a:ext cx="424038" cy="286725"/>
            </a:xfrm>
            <a:prstGeom prst="flowChartTermina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Terminator 83">
              <a:extLst>
                <a:ext uri="{FF2B5EF4-FFF2-40B4-BE49-F238E27FC236}">
                  <a16:creationId xmlns:a16="http://schemas.microsoft.com/office/drawing/2014/main" id="{7470B949-183F-9935-EB22-C1A73C616AB1}"/>
                </a:ext>
              </a:extLst>
            </p:cNvPr>
            <p:cNvSpPr/>
            <p:nvPr/>
          </p:nvSpPr>
          <p:spPr>
            <a:xfrm>
              <a:off x="5037135" y="1879585"/>
              <a:ext cx="377067" cy="286725"/>
            </a:xfrm>
            <a:prstGeom prst="flowChartTermina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Freeform 4">
              <a:extLst>
                <a:ext uri="{FF2B5EF4-FFF2-40B4-BE49-F238E27FC236}">
                  <a16:creationId xmlns:a16="http://schemas.microsoft.com/office/drawing/2014/main" id="{7ACBFDD4-4781-7025-19A9-5C659E828D80}"/>
                </a:ext>
              </a:extLst>
            </p:cNvPr>
            <p:cNvSpPr/>
            <p:nvPr/>
          </p:nvSpPr>
          <p:spPr>
            <a:xfrm rot="10235298">
              <a:off x="5949620" y="1497775"/>
              <a:ext cx="2041299" cy="3441622"/>
            </a:xfrm>
            <a:custGeom>
              <a:avLst/>
              <a:gdLst/>
              <a:ahLst/>
              <a:cxnLst/>
              <a:rect l="l" t="t" r="r" b="b"/>
              <a:pathLst>
                <a:path w="2042121" h="3439361">
                  <a:moveTo>
                    <a:pt x="0" y="0"/>
                  </a:moveTo>
                  <a:lnTo>
                    <a:pt x="2042120" y="0"/>
                  </a:lnTo>
                  <a:lnTo>
                    <a:pt x="2042120" y="3439361"/>
                  </a:lnTo>
                  <a:lnTo>
                    <a:pt x="0" y="34393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3">
              <a:extLst>
                <a:ext uri="{FF2B5EF4-FFF2-40B4-BE49-F238E27FC236}">
                  <a16:creationId xmlns:a16="http://schemas.microsoft.com/office/drawing/2014/main" id="{5FA0B974-F276-D68E-D7E9-FA622A91E482}"/>
                </a:ext>
              </a:extLst>
            </p:cNvPr>
            <p:cNvSpPr/>
            <p:nvPr/>
          </p:nvSpPr>
          <p:spPr>
            <a:xfrm>
              <a:off x="4234589" y="1512373"/>
              <a:ext cx="2108021" cy="3554118"/>
            </a:xfrm>
            <a:custGeom>
              <a:avLst/>
              <a:gdLst/>
              <a:ahLst/>
              <a:cxnLst/>
              <a:rect l="l" t="t" r="r" b="b"/>
              <a:pathLst>
                <a:path w="2108871" h="3551783">
                  <a:moveTo>
                    <a:pt x="0" y="0"/>
                  </a:moveTo>
                  <a:lnTo>
                    <a:pt x="2108871" y="0"/>
                  </a:lnTo>
                  <a:lnTo>
                    <a:pt x="2108871" y="3551782"/>
                  </a:lnTo>
                  <a:lnTo>
                    <a:pt x="0" y="35517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5">
              <a:extLst>
                <a:ext uri="{FF2B5EF4-FFF2-40B4-BE49-F238E27FC236}">
                  <a16:creationId xmlns:a16="http://schemas.microsoft.com/office/drawing/2014/main" id="{3596625E-C637-4AC2-F684-7085E2102449}"/>
                </a:ext>
              </a:extLst>
            </p:cNvPr>
            <p:cNvSpPr/>
            <p:nvPr/>
          </p:nvSpPr>
          <p:spPr>
            <a:xfrm flipH="1">
              <a:off x="5634758" y="1512373"/>
              <a:ext cx="2108021" cy="3554118"/>
            </a:xfrm>
            <a:custGeom>
              <a:avLst/>
              <a:gdLst/>
              <a:ahLst/>
              <a:cxnLst/>
              <a:rect l="l" t="t" r="r" b="b"/>
              <a:pathLst>
                <a:path w="2108871" h="3551783">
                  <a:moveTo>
                    <a:pt x="2108871" y="0"/>
                  </a:moveTo>
                  <a:lnTo>
                    <a:pt x="0" y="0"/>
                  </a:lnTo>
                  <a:lnTo>
                    <a:pt x="0" y="3551782"/>
                  </a:lnTo>
                  <a:lnTo>
                    <a:pt x="2108871" y="3551782"/>
                  </a:lnTo>
                  <a:lnTo>
                    <a:pt x="2108871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grpSp>
          <p:nvGrpSpPr>
            <p:cNvPr id="91" name="Group 6">
              <a:extLst>
                <a:ext uri="{FF2B5EF4-FFF2-40B4-BE49-F238E27FC236}">
                  <a16:creationId xmlns:a16="http://schemas.microsoft.com/office/drawing/2014/main" id="{742AA4F4-276D-D8FB-B19D-2B30D74F6497}"/>
                </a:ext>
              </a:extLst>
            </p:cNvPr>
            <p:cNvGrpSpPr/>
            <p:nvPr/>
          </p:nvGrpSpPr>
          <p:grpSpPr>
            <a:xfrm rot="388971">
              <a:off x="4004129" y="1190583"/>
              <a:ext cx="3608153" cy="3429447"/>
              <a:chOff x="75809" y="93843"/>
              <a:chExt cx="4812808" cy="4569593"/>
            </a:xfrm>
          </p:grpSpPr>
          <p:sp>
            <p:nvSpPr>
              <p:cNvPr id="106" name="Freeform 7">
                <a:extLst>
                  <a:ext uri="{FF2B5EF4-FFF2-40B4-BE49-F238E27FC236}">
                    <a16:creationId xmlns:a16="http://schemas.microsoft.com/office/drawing/2014/main" id="{9A2BFFFA-446D-6592-4720-D48DC994C0EA}"/>
                  </a:ext>
                </a:extLst>
              </p:cNvPr>
              <p:cNvSpPr/>
              <p:nvPr/>
            </p:nvSpPr>
            <p:spPr>
              <a:xfrm rot="16390325" flipV="1">
                <a:off x="375752" y="-206100"/>
                <a:ext cx="3208915" cy="3808801"/>
              </a:xfrm>
              <a:custGeom>
                <a:avLst/>
                <a:gdLst/>
                <a:ahLst/>
                <a:cxnLst/>
                <a:rect l="l" t="t" r="r" b="b"/>
                <a:pathLst>
                  <a:path w="3208915" h="3808801">
                    <a:moveTo>
                      <a:pt x="0" y="3808801"/>
                    </a:moveTo>
                    <a:lnTo>
                      <a:pt x="3208914" y="3808801"/>
                    </a:lnTo>
                    <a:lnTo>
                      <a:pt x="3208914" y="0"/>
                    </a:lnTo>
                    <a:lnTo>
                      <a:pt x="0" y="0"/>
                    </a:lnTo>
                    <a:lnTo>
                      <a:pt x="0" y="3808801"/>
                    </a:lnTo>
                    <a:close/>
                  </a:path>
                </a:pathLst>
              </a:custGeom>
              <a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" name="Freeform 8">
                <a:extLst>
                  <a:ext uri="{FF2B5EF4-FFF2-40B4-BE49-F238E27FC236}">
                    <a16:creationId xmlns:a16="http://schemas.microsoft.com/office/drawing/2014/main" id="{8FDE084A-9D12-0AF1-5F64-863C29007811}"/>
                  </a:ext>
                </a:extLst>
              </p:cNvPr>
              <p:cNvSpPr/>
              <p:nvPr/>
            </p:nvSpPr>
            <p:spPr>
              <a:xfrm rot="-8279164" flipV="1">
                <a:off x="1645459" y="1971615"/>
                <a:ext cx="3243158" cy="2691821"/>
              </a:xfrm>
              <a:custGeom>
                <a:avLst/>
                <a:gdLst/>
                <a:ahLst/>
                <a:cxnLst/>
                <a:rect l="l" t="t" r="r" b="b"/>
                <a:pathLst>
                  <a:path w="3243158" h="2691821">
                    <a:moveTo>
                      <a:pt x="0" y="2691822"/>
                    </a:moveTo>
                    <a:lnTo>
                      <a:pt x="3243158" y="2691822"/>
                    </a:lnTo>
                    <a:lnTo>
                      <a:pt x="3243158" y="0"/>
                    </a:lnTo>
                    <a:lnTo>
                      <a:pt x="0" y="0"/>
                    </a:lnTo>
                    <a:lnTo>
                      <a:pt x="0" y="2691822"/>
                    </a:lnTo>
                    <a:close/>
                  </a:path>
                </a:pathLst>
              </a:custGeom>
              <a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92" name="Group 9">
              <a:extLst>
                <a:ext uri="{FF2B5EF4-FFF2-40B4-BE49-F238E27FC236}">
                  <a16:creationId xmlns:a16="http://schemas.microsoft.com/office/drawing/2014/main" id="{B0DEC0D9-DC69-5793-D43A-D24FBDFD5AD7}"/>
                </a:ext>
              </a:extLst>
            </p:cNvPr>
            <p:cNvGrpSpPr/>
            <p:nvPr/>
          </p:nvGrpSpPr>
          <p:grpSpPr>
            <a:xfrm rot="222820">
              <a:off x="4732043" y="1187574"/>
              <a:ext cx="3127832" cy="3741520"/>
              <a:chOff x="700002" y="431089"/>
              <a:chExt cx="4172122" cy="4985417"/>
            </a:xfrm>
          </p:grpSpPr>
          <p:sp>
            <p:nvSpPr>
              <p:cNvPr id="104" name="Freeform 10">
                <a:extLst>
                  <a:ext uri="{FF2B5EF4-FFF2-40B4-BE49-F238E27FC236}">
                    <a16:creationId xmlns:a16="http://schemas.microsoft.com/office/drawing/2014/main" id="{37D3211E-81ED-524A-8E50-E44F055C7D73}"/>
                  </a:ext>
                </a:extLst>
              </p:cNvPr>
              <p:cNvSpPr/>
              <p:nvPr/>
            </p:nvSpPr>
            <p:spPr>
              <a:xfrm rot="15317163">
                <a:off x="1363266" y="131146"/>
                <a:ext cx="3208915" cy="3808801"/>
              </a:xfrm>
              <a:custGeom>
                <a:avLst/>
                <a:gdLst/>
                <a:ahLst/>
                <a:cxnLst/>
                <a:rect l="l" t="t" r="r" b="b"/>
                <a:pathLst>
                  <a:path w="3208915" h="3808801">
                    <a:moveTo>
                      <a:pt x="0" y="0"/>
                    </a:moveTo>
                    <a:lnTo>
                      <a:pt x="3208914" y="0"/>
                    </a:lnTo>
                    <a:lnTo>
                      <a:pt x="3208914" y="3808801"/>
                    </a:lnTo>
                    <a:lnTo>
                      <a:pt x="0" y="3808801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5" name="Freeform 11">
                <a:extLst>
                  <a:ext uri="{FF2B5EF4-FFF2-40B4-BE49-F238E27FC236}">
                    <a16:creationId xmlns:a16="http://schemas.microsoft.com/office/drawing/2014/main" id="{27509832-DC45-3FED-4512-26D4C25C920E}"/>
                  </a:ext>
                </a:extLst>
              </p:cNvPr>
              <p:cNvSpPr/>
              <p:nvPr/>
            </p:nvSpPr>
            <p:spPr>
              <a:xfrm rot="-3199449">
                <a:off x="425155" y="2457862"/>
                <a:ext cx="3233491" cy="2683797"/>
              </a:xfrm>
              <a:custGeom>
                <a:avLst/>
                <a:gdLst/>
                <a:ahLst/>
                <a:cxnLst/>
                <a:rect l="l" t="t" r="r" b="b"/>
                <a:pathLst>
                  <a:path w="3233491" h="2683797">
                    <a:moveTo>
                      <a:pt x="0" y="0"/>
                    </a:moveTo>
                    <a:lnTo>
                      <a:pt x="3233491" y="0"/>
                    </a:lnTo>
                    <a:lnTo>
                      <a:pt x="3233491" y="2683797"/>
                    </a:lnTo>
                    <a:lnTo>
                      <a:pt x="0" y="2683797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15">
                  <a:extLst>
                    <a:ext uri="{96DAC541-7B7A-43D3-8B79-37D633B846F1}">
                      <asvg:svgBlip xmlns:asvg="http://schemas.microsoft.com/office/drawing/2016/SVG/main" r:embed="rId16"/>
                    </a:ext>
                  </a:extLst>
                </a:blip>
                <a:stretch>
                  <a:fillRect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3" name="Terminator 92">
              <a:extLst>
                <a:ext uri="{FF2B5EF4-FFF2-40B4-BE49-F238E27FC236}">
                  <a16:creationId xmlns:a16="http://schemas.microsoft.com/office/drawing/2014/main" id="{839BDE91-39A5-F4AC-CEFE-9081AEA0DF43}"/>
                </a:ext>
              </a:extLst>
            </p:cNvPr>
            <p:cNvSpPr/>
            <p:nvPr/>
          </p:nvSpPr>
          <p:spPr>
            <a:xfrm>
              <a:off x="5137083" y="1848943"/>
              <a:ext cx="530999" cy="286725"/>
            </a:xfrm>
            <a:prstGeom prst="flowChartTermina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ea typeface="Palatino" pitchFamily="2" charset="77"/>
                </a:rPr>
                <a:t>Q</a:t>
              </a:r>
              <a:r>
                <a:rPr lang="en-US" sz="1600" baseline="-25000" dirty="0">
                  <a:solidFill>
                    <a:schemeClr val="tx1"/>
                  </a:solidFill>
                  <a:ea typeface="Palatino" pitchFamily="2" charset="77"/>
                </a:rPr>
                <a:t>A</a:t>
              </a:r>
              <a:endParaRPr lang="en-US" sz="1600" dirty="0">
                <a:solidFill>
                  <a:schemeClr val="tx1"/>
                </a:solidFill>
                <a:ea typeface="Palatino" pitchFamily="2" charset="77"/>
              </a:endParaRPr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48C36F6-F817-9CEB-A7AA-DA8FFDAC91BA}"/>
                </a:ext>
              </a:extLst>
            </p:cNvPr>
            <p:cNvCxnSpPr>
              <a:cxnSpLocks/>
            </p:cNvCxnSpPr>
            <p:nvPr/>
          </p:nvCxnSpPr>
          <p:spPr>
            <a:xfrm>
              <a:off x="5730129" y="1993046"/>
              <a:ext cx="53318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none"/>
              <a:tailEnd type="arrow" w="lg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rminator 94">
              <a:extLst>
                <a:ext uri="{FF2B5EF4-FFF2-40B4-BE49-F238E27FC236}">
                  <a16:creationId xmlns:a16="http://schemas.microsoft.com/office/drawing/2014/main" id="{7223E601-3078-DB01-576A-644FC5563679}"/>
                </a:ext>
              </a:extLst>
            </p:cNvPr>
            <p:cNvSpPr/>
            <p:nvPr/>
          </p:nvSpPr>
          <p:spPr>
            <a:xfrm>
              <a:off x="6338212" y="1843329"/>
              <a:ext cx="530999" cy="286725"/>
            </a:xfrm>
            <a:prstGeom prst="flowChartTermina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ea typeface="Palatino" pitchFamily="2" charset="77"/>
                </a:rPr>
                <a:t>Q</a:t>
              </a:r>
              <a:r>
                <a:rPr lang="en-US" sz="1600" baseline="-25000" dirty="0">
                  <a:solidFill>
                    <a:schemeClr val="tx1"/>
                  </a:solidFill>
                  <a:ea typeface="Palatino" pitchFamily="2" charset="77"/>
                </a:rPr>
                <a:t>B</a:t>
              </a:r>
              <a:endParaRPr lang="en-US" sz="1600" dirty="0">
                <a:solidFill>
                  <a:schemeClr val="tx1"/>
                </a:solidFill>
                <a:ea typeface="Palatino" pitchFamily="2" charset="77"/>
              </a:endParaRPr>
            </a:p>
          </p:txBody>
        </p:sp>
        <p:sp>
          <p:nvSpPr>
            <p:cNvPr id="96" name="Arc 95">
              <a:extLst>
                <a:ext uri="{FF2B5EF4-FFF2-40B4-BE49-F238E27FC236}">
                  <a16:creationId xmlns:a16="http://schemas.microsoft.com/office/drawing/2014/main" id="{429BFEF4-2BF1-BEC3-3D76-69D72F32CC27}"/>
                </a:ext>
              </a:extLst>
            </p:cNvPr>
            <p:cNvSpPr/>
            <p:nvPr/>
          </p:nvSpPr>
          <p:spPr>
            <a:xfrm rot="8005358">
              <a:off x="5458348" y="1956738"/>
              <a:ext cx="658254" cy="878202"/>
            </a:xfrm>
            <a:prstGeom prst="arc">
              <a:avLst>
                <a:gd name="adj1" fmla="val 21391755"/>
                <a:gd name="adj2" fmla="val 4432488"/>
              </a:avLst>
            </a:prstGeom>
            <a:ln w="28575" cap="rnd">
              <a:solidFill>
                <a:schemeClr val="bg1"/>
              </a:solidFill>
              <a:headEnd type="none" w="sm" len="med"/>
              <a:tailEnd type="arrow" w="lg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Terminator 96">
              <a:extLst>
                <a:ext uri="{FF2B5EF4-FFF2-40B4-BE49-F238E27FC236}">
                  <a16:creationId xmlns:a16="http://schemas.microsoft.com/office/drawing/2014/main" id="{C5A74CBC-92B9-04A0-BAC4-5A58C56EEEA7}"/>
                </a:ext>
              </a:extLst>
            </p:cNvPr>
            <p:cNvSpPr/>
            <p:nvPr/>
          </p:nvSpPr>
          <p:spPr>
            <a:xfrm>
              <a:off x="5402582" y="2689269"/>
              <a:ext cx="545155" cy="286725"/>
            </a:xfrm>
            <a:prstGeom prst="flowChartTermina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sz="1600" dirty="0" err="1">
                  <a:solidFill>
                    <a:schemeClr val="tx1"/>
                  </a:solidFill>
                  <a:ea typeface="Palatino" pitchFamily="2" charset="77"/>
                </a:rPr>
                <a:t>Phe</a:t>
              </a:r>
              <a:endParaRPr lang="en-US" sz="1600" dirty="0">
                <a:solidFill>
                  <a:schemeClr val="tx1"/>
                </a:solidFill>
                <a:ea typeface="Palatino" pitchFamily="2" charset="77"/>
              </a:endParaRPr>
            </a:p>
          </p:txBody>
        </p:sp>
        <p:sp>
          <p:nvSpPr>
            <p:cNvPr id="98" name="Arc 97">
              <a:extLst>
                <a:ext uri="{FF2B5EF4-FFF2-40B4-BE49-F238E27FC236}">
                  <a16:creationId xmlns:a16="http://schemas.microsoft.com/office/drawing/2014/main" id="{0033DD14-9A9F-B6A8-541D-42082A365FEC}"/>
                </a:ext>
              </a:extLst>
            </p:cNvPr>
            <p:cNvSpPr/>
            <p:nvPr/>
          </p:nvSpPr>
          <p:spPr>
            <a:xfrm rot="17522830">
              <a:off x="5941472" y="2779176"/>
              <a:ext cx="232220" cy="596131"/>
            </a:xfrm>
            <a:prstGeom prst="arc">
              <a:avLst>
                <a:gd name="adj1" fmla="val 18280911"/>
                <a:gd name="adj2" fmla="val 4432488"/>
              </a:avLst>
            </a:prstGeom>
            <a:ln w="28575" cap="rnd">
              <a:solidFill>
                <a:schemeClr val="bg1"/>
              </a:solidFill>
              <a:headEnd type="arrow" w="lg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Arc 98">
              <a:extLst>
                <a:ext uri="{FF2B5EF4-FFF2-40B4-BE49-F238E27FC236}">
                  <a16:creationId xmlns:a16="http://schemas.microsoft.com/office/drawing/2014/main" id="{B2CE5367-DB4E-2713-9758-0C49AF365854}"/>
                </a:ext>
              </a:extLst>
            </p:cNvPr>
            <p:cNvSpPr/>
            <p:nvPr/>
          </p:nvSpPr>
          <p:spPr>
            <a:xfrm rot="13195476">
              <a:off x="5867085" y="3369448"/>
              <a:ext cx="231974" cy="596763"/>
            </a:xfrm>
            <a:prstGeom prst="arc">
              <a:avLst>
                <a:gd name="adj1" fmla="val 18280911"/>
                <a:gd name="adj2" fmla="val 4432488"/>
              </a:avLst>
            </a:prstGeom>
            <a:ln w="28575" cap="rnd">
              <a:solidFill>
                <a:schemeClr val="bg1"/>
              </a:solidFill>
              <a:headEnd type="none" w="sm" len="med"/>
              <a:tailEnd type="arrow" w="lg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Terminator 99">
              <a:extLst>
                <a:ext uri="{FF2B5EF4-FFF2-40B4-BE49-F238E27FC236}">
                  <a16:creationId xmlns:a16="http://schemas.microsoft.com/office/drawing/2014/main" id="{F97BD2B9-CF50-2D24-AF75-B97F34B26BFA}"/>
                </a:ext>
              </a:extLst>
            </p:cNvPr>
            <p:cNvSpPr/>
            <p:nvPr/>
          </p:nvSpPr>
          <p:spPr>
            <a:xfrm>
              <a:off x="5578915" y="3774394"/>
              <a:ext cx="404157" cy="286725"/>
            </a:xfrm>
            <a:prstGeom prst="flowChartTermina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ea typeface="Palatino" pitchFamily="2" charset="77"/>
                </a:rPr>
                <a:t>Y</a:t>
              </a:r>
              <a:r>
                <a:rPr lang="en-US" sz="1600" baseline="-25000" dirty="0">
                  <a:solidFill>
                    <a:schemeClr val="tx1"/>
                  </a:solidFill>
                  <a:ea typeface="Palatino" pitchFamily="2" charset="77"/>
                </a:rPr>
                <a:t>Z</a:t>
              </a:r>
              <a:endParaRPr lang="en-US" sz="1600" dirty="0">
                <a:solidFill>
                  <a:schemeClr val="tx1"/>
                </a:solidFill>
                <a:ea typeface="Palatino" pitchFamily="2" charset="77"/>
              </a:endParaRPr>
            </a:p>
          </p:txBody>
        </p:sp>
        <p:sp>
          <p:nvSpPr>
            <p:cNvPr id="101" name="Arc 100">
              <a:extLst>
                <a:ext uri="{FF2B5EF4-FFF2-40B4-BE49-F238E27FC236}">
                  <a16:creationId xmlns:a16="http://schemas.microsoft.com/office/drawing/2014/main" id="{950142EE-83E5-A7B4-A609-3B723CBE71A7}"/>
                </a:ext>
              </a:extLst>
            </p:cNvPr>
            <p:cNvSpPr/>
            <p:nvPr/>
          </p:nvSpPr>
          <p:spPr>
            <a:xfrm rot="1667098">
              <a:off x="5485168" y="3906525"/>
              <a:ext cx="231974" cy="596763"/>
            </a:xfrm>
            <a:prstGeom prst="arc">
              <a:avLst>
                <a:gd name="adj1" fmla="val 18280911"/>
                <a:gd name="adj2" fmla="val 4432488"/>
              </a:avLst>
            </a:prstGeom>
            <a:ln w="28575" cap="rnd">
              <a:solidFill>
                <a:schemeClr val="bg1"/>
              </a:solidFill>
              <a:headEnd type="arrow" w="lg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ounded Rectangle 101">
              <a:extLst>
                <a:ext uri="{FF2B5EF4-FFF2-40B4-BE49-F238E27FC236}">
                  <a16:creationId xmlns:a16="http://schemas.microsoft.com/office/drawing/2014/main" id="{3E466614-3FB7-6DAA-D3E5-70D8AB9AFF7E}"/>
                </a:ext>
              </a:extLst>
            </p:cNvPr>
            <p:cNvSpPr/>
            <p:nvPr/>
          </p:nvSpPr>
          <p:spPr>
            <a:xfrm>
              <a:off x="5231802" y="4549076"/>
              <a:ext cx="585634" cy="21366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ea typeface="Palatino" pitchFamily="2" charset="77"/>
                </a:rPr>
                <a:t>OEC</a:t>
              </a:r>
            </a:p>
          </p:txBody>
        </p:sp>
        <p:sp>
          <p:nvSpPr>
            <p:cNvPr id="103" name="Terminator 102">
              <a:extLst>
                <a:ext uri="{FF2B5EF4-FFF2-40B4-BE49-F238E27FC236}">
                  <a16:creationId xmlns:a16="http://schemas.microsoft.com/office/drawing/2014/main" id="{D7CCB15A-040C-8C40-93D4-B9B6A01E80DB}"/>
                </a:ext>
              </a:extLst>
            </p:cNvPr>
            <p:cNvSpPr/>
            <p:nvPr/>
          </p:nvSpPr>
          <p:spPr>
            <a:xfrm>
              <a:off x="6029850" y="3135942"/>
              <a:ext cx="545155" cy="286725"/>
            </a:xfrm>
            <a:prstGeom prst="flowChartTermina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ea typeface="Palatino" pitchFamily="2" charset="77"/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  <a:ea typeface="Palatino" pitchFamily="2" charset="77"/>
                </a:rPr>
                <a:t>680</a:t>
              </a:r>
              <a:endParaRPr lang="en-US" sz="1600" dirty="0">
                <a:solidFill>
                  <a:schemeClr val="tx1"/>
                </a:solidFill>
                <a:ea typeface="Palatino" pitchFamily="2" charset="77"/>
              </a:endParaRPr>
            </a:p>
          </p:txBody>
        </p:sp>
      </p:grp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0C8E423F-AA49-BE9E-7CF6-FE28B76010FD}"/>
              </a:ext>
            </a:extLst>
          </p:cNvPr>
          <p:cNvCxnSpPr>
            <a:cxnSpLocks/>
            <a:stCxn id="2" idx="0"/>
          </p:cNvCxnSpPr>
          <p:nvPr/>
        </p:nvCxnSpPr>
        <p:spPr>
          <a:xfrm flipH="1" flipV="1">
            <a:off x="7951744" y="3551509"/>
            <a:ext cx="1861532" cy="1588672"/>
          </a:xfrm>
          <a:prstGeom prst="line">
            <a:avLst/>
          </a:prstGeom>
          <a:ln w="19050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BC1E02E8-9C29-7091-8772-EAF8D6924085}"/>
              </a:ext>
            </a:extLst>
          </p:cNvPr>
          <p:cNvCxnSpPr>
            <a:cxnSpLocks/>
          </p:cNvCxnSpPr>
          <p:nvPr/>
        </p:nvCxnSpPr>
        <p:spPr>
          <a:xfrm flipH="1" flipV="1">
            <a:off x="711200" y="3604363"/>
            <a:ext cx="9003565" cy="1634390"/>
          </a:xfrm>
          <a:prstGeom prst="line">
            <a:avLst/>
          </a:prstGeom>
          <a:ln w="19050" cap="rnd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Slide Number Placeholder 124">
            <a:extLst>
              <a:ext uri="{FF2B5EF4-FFF2-40B4-BE49-F238E27FC236}">
                <a16:creationId xmlns:a16="http://schemas.microsoft.com/office/drawing/2014/main" id="{08B6697A-4EF4-4A48-FC93-DF9BBB4AE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19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781</TotalTime>
  <Words>481</Words>
  <Application>Microsoft Macintosh PowerPoint</Application>
  <PresentationFormat>Widescreen</PresentationFormat>
  <Paragraphs>184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Aptos</vt:lpstr>
      <vt:lpstr>Arial</vt:lpstr>
      <vt:lpstr>Codec Pro</vt:lpstr>
      <vt:lpstr>Codec Pro Ultra-Bold</vt:lpstr>
      <vt:lpstr>Georgia</vt:lpstr>
      <vt:lpstr>Palatino</vt:lpstr>
      <vt:lpstr>Office Theme</vt:lpstr>
      <vt:lpstr>PowerPoint Presentation</vt:lpstr>
      <vt:lpstr>PowerPoint Presentation</vt:lpstr>
      <vt:lpstr>Photic Constraints </vt:lpstr>
      <vt:lpstr>Have polar phytoplankton adapted to extremely low light by increasing their efficiency of photosynthetic energy conversion? </vt:lpstr>
      <vt:lpstr>Have polar phytoplankton adapted to extremely low light by increasing their efficiency of photosynthetic energy conversion?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ChlF Periodicity</vt:lpstr>
      <vt:lpstr>PowerPoint Presentation</vt:lpstr>
      <vt:lpstr>PowerPoint Presentation</vt:lpstr>
      <vt:lpstr>Comparison Across Taxa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Natasha Ryan</dc:creator>
  <cp:lastModifiedBy>Natasha Ryan</cp:lastModifiedBy>
  <cp:revision>10</cp:revision>
  <dcterms:created xsi:type="dcterms:W3CDTF">2024-04-02T00:00:54Z</dcterms:created>
  <dcterms:modified xsi:type="dcterms:W3CDTF">2024-04-02T13:41:11Z</dcterms:modified>
</cp:coreProperties>
</file>

<file path=docProps/thumbnail.jpeg>
</file>